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25"/>
  </p:notesMasterIdLst>
  <p:sldIdLst>
    <p:sldId id="256" r:id="rId2"/>
    <p:sldId id="455" r:id="rId3"/>
    <p:sldId id="375" r:id="rId4"/>
    <p:sldId id="376" r:id="rId5"/>
    <p:sldId id="378" r:id="rId6"/>
    <p:sldId id="377" r:id="rId7"/>
    <p:sldId id="416" r:id="rId8"/>
    <p:sldId id="373" r:id="rId9"/>
    <p:sldId id="463" r:id="rId10"/>
    <p:sldId id="412" r:id="rId11"/>
    <p:sldId id="466" r:id="rId12"/>
    <p:sldId id="374" r:id="rId13"/>
    <p:sldId id="464" r:id="rId14"/>
    <p:sldId id="409" r:id="rId15"/>
    <p:sldId id="410" r:id="rId16"/>
    <p:sldId id="411" r:id="rId17"/>
    <p:sldId id="420" r:id="rId18"/>
    <p:sldId id="421" r:id="rId19"/>
    <p:sldId id="457" r:id="rId20"/>
    <p:sldId id="460" r:id="rId21"/>
    <p:sldId id="461" r:id="rId22"/>
    <p:sldId id="462" r:id="rId23"/>
    <p:sldId id="414" r:id="rId24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76D6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/>
    <p:restoredTop sz="94849"/>
  </p:normalViewPr>
  <p:slideViewPr>
    <p:cSldViewPr>
      <p:cViewPr varScale="1">
        <p:scale>
          <a:sx n="120" d="100"/>
          <a:sy n="120" d="100"/>
        </p:scale>
        <p:origin x="16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90F2-A775-3A45-8A76-5244191BE2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A4E99-F6BB-3747-805C-A122728F1B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7D980B1-9D94-734A-AFE2-DDAB798B5A24}" type="datetimeFigureOut">
              <a:rPr lang="en-US" altLang="en-CN"/>
              <a:pPr>
                <a:defRPr/>
              </a:pPr>
              <a:t>5/10/22</a:t>
            </a:fld>
            <a:endParaRPr lang="en-US" altLang="en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804F123-A353-774A-85AB-897287B70B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AC28A3-CD74-0448-8120-651C090D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BBB82-6A1B-0C42-8934-181AE0683D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7C0C5-AC45-3A4A-B6E3-9B3DB50B0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E9874E1-820F-AA49-8323-EF22EA13DB2D}" type="slidenum">
              <a:rPr lang="en-US" altLang="en-CN"/>
              <a:pPr>
                <a:defRPr/>
              </a:pPr>
              <a:t>‹#›</a:t>
            </a:fld>
            <a:endParaRPr lang="en-US" altLang="en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7B2090CF-A649-BD43-8BD0-9433BE708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6DE1937E-C8BD-B14D-946F-621C48F3E407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286E976F-81DD-5440-AF09-41AC00B0A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39049D70-054B-2546-BFD7-BF46044B1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ED2D07E5-1768-574E-BB1F-B744C024A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481247BD-6E9F-FB4F-ACF4-488B93BB5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EAA81A84-57C2-F94F-A61A-552E75EF4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302B2C1E-33AD-8046-AC32-2599A360E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070EAD66-37E1-0545-958D-29A817882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7536FF77-5CAD-F94E-8C61-98F93D26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40083106-B49E-F244-992F-D046AC672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C048C973-1D19-974B-9F90-41AEEF009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4934287C-467F-304F-9F96-792D5B47E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9DF104CD-50A6-C743-910E-CC4A48E88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EFCA8826-4B32-C042-B5F9-9450CB828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C3CF56BE-5E78-8641-A709-357A2E494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26A92386-470F-2242-9E53-3790B28C0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06BA845B-E7DA-F546-9F24-859D5FCB6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CF0053E1-F409-9745-AC1D-4B65E1356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CFD4A550-21DA-A844-992B-45B23427B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967E1A49-B586-8146-88E7-7A6B9FAF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08CF9E22-AC13-FE47-8016-583AC08CB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1540C054-C76F-974F-83AE-701D1A08B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BBE8DB58-CB4A-9048-845F-264F7273B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5FA39E6A-A76D-FE41-B608-80F1C19A8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4A097B8F-E103-0D4D-9144-0C03C3CA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F6F69287-45FD-0A45-93A4-2BC772C8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52E6A590-66C1-9B48-AFA1-42E436560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C0B9328D-02DA-9F43-8CCE-5ACA48636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D6A95C39-C9FB-604C-B6A6-405E78233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CA65E2B8-EF85-4C46-88ED-EDCE8302C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C0F2AC02-92EF-CE43-8D32-F1851539E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D2C6938A-CA5C-AC4D-ACBC-929E2CF19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C8A696A0-8741-8847-B310-A65C994EA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33433D33-16BA-FE47-A138-0CBE5A51CB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3B0EA87D-8721-E54E-B3A6-CEBFAC2BA4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5932D81D-5038-BF41-8F24-14DC4EDC9D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F9948A-0E0A-6545-8270-FA0BB2271E74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56833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8170A07-62AD-4645-9D02-A1319C400B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08091F6-F855-8048-8DC0-E32B9636C1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64F1BB1-78A5-CD4B-8E95-6D30014090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E37D4-0585-6E4D-9766-1916DE3DDFFB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20911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C481B42-5C17-2F4E-AF13-D58AA101A9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F4D0DD3-5825-3E40-8E01-4B6F31BE7C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E561281-80BA-F144-9CC9-4277E21F32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C993D-BCD3-864A-88C3-E5A10F4A66DE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81984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AD0EA48-31F9-2642-A8A0-61D500BB9E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6A3CE5E-1F97-6042-B3B0-FB6F5EDF02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75C166D-9761-2144-A6A9-4FC6A08933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8DB59-E2CB-D645-8ED5-E0639E753F70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21666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8C7F8B0-EB09-604E-80FE-151BAC0D90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23E0A3-D949-0748-B6F0-38EF899F2E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6E0C31D-9468-D049-9E7D-CB1181FEDA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F5092-9F4B-494E-B43A-DB097C1A4396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224855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2424D4E-2FD1-834C-9A26-753DA4625B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9AD240-FB94-8940-88BC-DD3F2FE1C1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C56F47D-239C-8642-81A5-D89D3E93A8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406F1-1B7B-4B43-B904-3D75EFC41D42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00448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1B2CA52-3874-EB4E-BD9F-9D8BCE9095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026D0EF-2354-1E4B-8ED2-D14EFD6C94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23CEDD4-BDFA-0847-AF6B-06FDD0EB24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C1A01-2A12-5248-81DE-3244E6971F5E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12775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620E0F-0F42-D847-9B60-BD2AB793FD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32CDC30-3BB4-6849-A3B3-2FFA8E05E8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AC2E8D6-0B91-5940-9E70-5C0862ECDE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58FE3-3EE5-0149-B661-17CF311FD7CA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632614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ACE43D3-8C0B-5E4A-A6C6-9ECA21843D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E0BD051-D543-AD4F-A113-47436A22C4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E1DF113-68BC-3C4F-8243-267C46F8A1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F47A8-90E2-0E4E-9DCC-6CCD04BDFFA1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61548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61A2A8-FC8B-E849-86C3-F23AAC3984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24E010-D8D4-9F4E-A74B-21F6535D50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3FECD62-3D1B-5F4E-B0C2-6DEAED0B4E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C320BC-750F-9B49-BB1C-76E3B8E9CD3B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2855364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D62FC5E-2FC2-2F41-9E31-488CAF9386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386AD7-DA6C-7145-AF64-100D1C1562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4B3931A-3F18-BB43-A51C-455773744A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96D66-A712-5F47-AF19-A7087277383A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343967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091F9CE1-41BD-DE45-9CA6-913A844E47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ABE0620-C52E-6F44-AA25-CCD9CED331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CN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7917683-F463-3C43-8AD4-4B8B351EA9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CN"/>
              <a:t>Click to edit Master text styles</a:t>
            </a:r>
          </a:p>
          <a:p>
            <a:pPr lvl="1"/>
            <a:r>
              <a:rPr lang="en-GB" altLang="en-CN"/>
              <a:t>Second level</a:t>
            </a:r>
          </a:p>
          <a:p>
            <a:pPr lvl="2"/>
            <a:r>
              <a:rPr lang="en-GB" altLang="en-CN"/>
              <a:t>Third level</a:t>
            </a:r>
          </a:p>
          <a:p>
            <a:pPr lvl="3"/>
            <a:r>
              <a:rPr lang="en-GB" altLang="en-CN"/>
              <a:t>Fourth level</a:t>
            </a:r>
          </a:p>
          <a:p>
            <a:pPr lvl="4"/>
            <a:r>
              <a:rPr lang="en-GB" altLang="en-CN"/>
              <a:t>Fifth level</a:t>
            </a:r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id="{2FEB704E-C4A4-E847-9582-4131D73EA32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1B64B6E4-2547-A74A-8D1E-555F84ACD2F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id="{AA2265AF-C4C9-E946-8223-17139C8EDC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25B280FE-2C27-B742-BEB5-721D6744B083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0EEADD65-828B-9749-8D23-6F7040390AD5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7B323EE6-6A5D-5B49-B294-1BC025CE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756EB5F9-43AB-9E4B-9C38-832301B70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80715445-DA1C-4642-9A90-297F4B36F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8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9C9E733C-39B1-354C-81A3-9C27317D1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B4E08A0B-470D-C446-8430-AD049CE99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559BEFA8-495D-8B4D-89D5-453DBB65D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8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83C1F5C8-2640-4649-8BA0-08468EB9B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E01A4D77-8DCB-904B-A53E-61F0CB75C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9E0588D-663D-E149-9846-8BB816440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DCF48CE9-DA82-C746-9FA3-47ECCF4E4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FEBF2AF5-ACEF-EE44-A539-76CA68DAD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55D408E9-F218-2F48-A58A-9E793B17B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F23596FE-6B08-334B-8445-D81910655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0DA56072-5187-904F-AAA6-8C3A3968A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F2830FA1-ADE7-DF4A-AA57-487BD48A9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8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974796BC-F7B4-EB46-B97E-680583692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425D55F4-8624-444B-84DC-5B297295F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AC7FE7F8-677E-D54F-9765-AE9663706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78BE0229-5612-0E49-A775-D437E6F7C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C6879D3A-D870-F147-883A-D24133DA7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2B3B5EA7-22DB-7545-A47E-13132EC27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87270F60-0509-3F4C-BA92-446B765EC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A008574D-A385-A246-A592-C787EFA45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311BB5DF-3EF4-6F47-83AB-D12500CED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8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5C949751-FE73-C049-8371-CEEA8BD53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8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0F590F08-9CCB-5D4B-98F2-7CC45F14A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E9C6B322-E32E-DD4C-BDF1-E01CB5BB3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93469484-AF56-2545-A53D-1D6D30380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8" cy="7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12F50C3F-A33F-6B48-B5C7-5EDD68C5F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8" cy="7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1918FF37-E848-6948-8940-ABE16E425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D334CFA5-208C-6C41-BCB0-011024084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8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65AE2FCE-4C99-CF4C-A3C7-4DA4BD2BC9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NZ" altLang="en-CN">
                <a:ea typeface="ＭＳ Ｐゴシック" panose="020B0600070205080204" pitchFamily="34" charset="-128"/>
              </a:rPr>
              <a:t>Lesson 3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64179F55-20D1-9544-9B3B-A51BD24E6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NZ" altLang="en-CN">
                <a:ea typeface="ＭＳ Ｐゴシック" panose="020B0600070205080204" pitchFamily="34" charset="-128"/>
              </a:rPr>
              <a:t>Mixed effects models: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CN">
                <a:ea typeface="ＭＳ Ｐゴシック" panose="020B0600070205080204" pitchFamily="34" charset="-128"/>
              </a:rPr>
              <a:t>A</a:t>
            </a:r>
            <a:r>
              <a:rPr lang="en-NZ" altLang="en-CN">
                <a:ea typeface="ＭＳ Ｐゴシック" panose="020B0600070205080204" pitchFamily="34" charset="-128"/>
              </a:rPr>
              <a:t>n introduction</a:t>
            </a:r>
          </a:p>
          <a:p>
            <a:pPr eaLnBrk="1" hangingPunct="1">
              <a:buFont typeface="Wingdings" pitchFamily="2" charset="2"/>
              <a:buNone/>
            </a:pPr>
            <a:endParaRPr lang="en-NZ" altLang="en-CN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Example: Spatial blocks</a:t>
            </a:r>
            <a:endParaRPr lang="en-GB" b="0" dirty="0">
              <a:cs typeface="+mj-cs"/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33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Height differences between  tree species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295D7-DD7B-E243-9261-AA3533C0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57" y="2636912"/>
            <a:ext cx="4532486" cy="1719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AD102-6807-344A-8ABA-5111C1C4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0" y="3776662"/>
            <a:ext cx="7005920" cy="295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3F78D9-A1A1-7B40-9D55-9E275C2201D8}"/>
              </a:ext>
            </a:extLst>
          </p:cNvPr>
          <p:cNvSpPr/>
          <p:nvPr/>
        </p:nvSpPr>
        <p:spPr>
          <a:xfrm>
            <a:off x="2052467" y="2348880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66C5F-A21C-104E-BB3B-247C24182E8C}"/>
              </a:ext>
            </a:extLst>
          </p:cNvPr>
          <p:cNvSpPr/>
          <p:nvPr/>
        </p:nvSpPr>
        <p:spPr>
          <a:xfrm>
            <a:off x="3547033" y="2663011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21E84-A0F8-7240-A45E-5846AE39287A}"/>
              </a:ext>
            </a:extLst>
          </p:cNvPr>
          <p:cNvSpPr/>
          <p:nvPr/>
        </p:nvSpPr>
        <p:spPr>
          <a:xfrm>
            <a:off x="5248463" y="3062771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079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6603"/>
            <a:ext cx="8507288" cy="473658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Experiment looking at drug effect on blood sugar </a:t>
            </a:r>
            <a:r>
              <a:rPr lang="en-US" altLang="en-CN" sz="2800" u="sng" dirty="0"/>
              <a:t>over time </a:t>
            </a:r>
            <a:r>
              <a:rPr lang="en-US" altLang="en-CN" sz="2800" dirty="0"/>
              <a:t>in dogs</a:t>
            </a:r>
          </a:p>
          <a:p>
            <a:pPr eaLnBrk="1" hangingPunct="1">
              <a:lnSpc>
                <a:spcPct val="90000"/>
              </a:lnSpc>
            </a:pPr>
            <a:endParaRPr lang="en-US" altLang="en-CN" sz="1000" dirty="0"/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Each individual dog gets a specific treatment (the treatment is the fixed effect we are interested in)</a:t>
            </a:r>
            <a:endParaRPr lang="en-US" altLang="en-CN" sz="2400" dirty="0"/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/>
              <a:t>Example: subject effects</a:t>
            </a:r>
            <a:endParaRPr lang="en-GB" b="0" dirty="0">
              <a:cs typeface="+mj-cs"/>
            </a:endParaRPr>
          </a:p>
        </p:txBody>
      </p:sp>
      <p:pic>
        <p:nvPicPr>
          <p:cNvPr id="10" name="Picture 6" descr="dog">
            <a:extLst>
              <a:ext uri="{FF2B5EF4-FFF2-40B4-BE49-F238E27FC236}">
                <a16:creationId xmlns:a16="http://schemas.microsoft.com/office/drawing/2014/main" id="{2CEC6E00-BC6E-A64A-84D0-D049D6EF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142" y="4178970"/>
            <a:ext cx="1940984" cy="249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C1C4D-1F1C-8547-9B60-0FB2C9B83698}"/>
              </a:ext>
            </a:extLst>
          </p:cNvPr>
          <p:cNvCxnSpPr>
            <a:cxnSpLocks/>
          </p:cNvCxnSpPr>
          <p:nvPr/>
        </p:nvCxnSpPr>
        <p:spPr>
          <a:xfrm>
            <a:off x="959999" y="3932835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88EFE8-DD3E-504F-B62C-2653E032E62D}"/>
              </a:ext>
            </a:extLst>
          </p:cNvPr>
          <p:cNvCxnSpPr>
            <a:cxnSpLocks/>
          </p:cNvCxnSpPr>
          <p:nvPr/>
        </p:nvCxnSpPr>
        <p:spPr>
          <a:xfrm flipH="1">
            <a:off x="959999" y="6237091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C19DB1-D39C-F344-A806-EB23247CE4FA}"/>
              </a:ext>
            </a:extLst>
          </p:cNvPr>
          <p:cNvSpPr txBox="1"/>
          <p:nvPr/>
        </p:nvSpPr>
        <p:spPr>
          <a:xfrm>
            <a:off x="2120650" y="63519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1F2B4-688F-1944-9962-51319309D021}"/>
              </a:ext>
            </a:extLst>
          </p:cNvPr>
          <p:cNvSpPr txBox="1"/>
          <p:nvPr/>
        </p:nvSpPr>
        <p:spPr>
          <a:xfrm rot="16200000">
            <a:off x="-193693" y="490029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Blood sugar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C7AC6E-0573-6B48-9A14-DFCA0144BBF6}"/>
              </a:ext>
            </a:extLst>
          </p:cNvPr>
          <p:cNvSpPr/>
          <p:nvPr/>
        </p:nvSpPr>
        <p:spPr>
          <a:xfrm>
            <a:off x="963096" y="4231800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D88AAD2-FE49-FD44-9AA7-064D0E1FF939}"/>
              </a:ext>
            </a:extLst>
          </p:cNvPr>
          <p:cNvSpPr/>
          <p:nvPr/>
        </p:nvSpPr>
        <p:spPr>
          <a:xfrm>
            <a:off x="947878" y="4712380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3F8627-F341-8146-8CA5-D48730FF83B6}"/>
              </a:ext>
            </a:extLst>
          </p:cNvPr>
          <p:cNvSpPr/>
          <p:nvPr/>
        </p:nvSpPr>
        <p:spPr>
          <a:xfrm>
            <a:off x="972260" y="4926888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C4C7669-B80B-5941-9E1E-2106A829BF14}"/>
              </a:ext>
            </a:extLst>
          </p:cNvPr>
          <p:cNvSpPr/>
          <p:nvPr/>
        </p:nvSpPr>
        <p:spPr>
          <a:xfrm>
            <a:off x="989758" y="5066583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ADCED-0AB2-5449-99ED-748FBE44022A}"/>
              </a:ext>
            </a:extLst>
          </p:cNvPr>
          <p:cNvSpPr/>
          <p:nvPr/>
        </p:nvSpPr>
        <p:spPr>
          <a:xfrm>
            <a:off x="959999" y="5471498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3DD86F-AD05-4F45-A942-5D11FAA1204F}"/>
              </a:ext>
            </a:extLst>
          </p:cNvPr>
          <p:cNvCxnSpPr/>
          <p:nvPr/>
        </p:nvCxnSpPr>
        <p:spPr>
          <a:xfrm>
            <a:off x="4723398" y="4139788"/>
            <a:ext cx="504056" cy="0"/>
          </a:xfrm>
          <a:prstGeom prst="line">
            <a:avLst/>
          </a:prstGeom>
          <a:ln>
            <a:solidFill>
              <a:srgbClr val="0432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139C57-B3B1-B040-BE54-D10F524AD064}"/>
              </a:ext>
            </a:extLst>
          </p:cNvPr>
          <p:cNvSpPr txBox="1"/>
          <p:nvPr/>
        </p:nvSpPr>
        <p:spPr>
          <a:xfrm>
            <a:off x="5208760" y="3942574"/>
            <a:ext cx="7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Treat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E3C708-E389-7645-9D7A-A4EE24F21A10}"/>
              </a:ext>
            </a:extLst>
          </p:cNvPr>
          <p:cNvCxnSpPr/>
          <p:nvPr/>
        </p:nvCxnSpPr>
        <p:spPr>
          <a:xfrm>
            <a:off x="4742092" y="4509120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E0BA88-DCCE-DC48-A3B6-4B6C1039565C}"/>
              </a:ext>
            </a:extLst>
          </p:cNvPr>
          <p:cNvSpPr txBox="1"/>
          <p:nvPr/>
        </p:nvSpPr>
        <p:spPr>
          <a:xfrm>
            <a:off x="5227454" y="431190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Placebo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009CD3-ABC2-3F49-8251-B4045AE5F940}"/>
              </a:ext>
            </a:extLst>
          </p:cNvPr>
          <p:cNvSpPr/>
          <p:nvPr/>
        </p:nvSpPr>
        <p:spPr>
          <a:xfrm>
            <a:off x="4572000" y="3789041"/>
            <a:ext cx="1660707" cy="1005156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88AE0D-9567-7F4F-AC82-02E045582D3B}"/>
              </a:ext>
            </a:extLst>
          </p:cNvPr>
          <p:cNvSpPr/>
          <p:nvPr/>
        </p:nvSpPr>
        <p:spPr>
          <a:xfrm>
            <a:off x="6526533" y="4030965"/>
            <a:ext cx="2148956" cy="2704796"/>
          </a:xfrm>
          <a:prstGeom prst="rect">
            <a:avLst/>
          </a:prstGeom>
          <a:noFill/>
          <a:ln w="476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792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33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Experiment looking at drug effect on blood sugar </a:t>
            </a:r>
            <a:r>
              <a:rPr lang="en-US" altLang="en-CN" sz="2800" u="sng" dirty="0"/>
              <a:t>over time </a:t>
            </a:r>
            <a:r>
              <a:rPr lang="en-US" altLang="en-CN" sz="2800" dirty="0"/>
              <a:t>in dogs</a:t>
            </a:r>
          </a:p>
          <a:p>
            <a:pPr eaLnBrk="1" hangingPunct="1">
              <a:lnSpc>
                <a:spcPct val="90000"/>
              </a:lnSpc>
            </a:pPr>
            <a:endParaRPr lang="en-US" altLang="en-CN" sz="1000" dirty="0"/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Each individual has a unique trait range (data pts from each dog are linked -&gt; random effect)</a:t>
            </a:r>
          </a:p>
          <a:p>
            <a:pPr eaLnBrk="1" hangingPunct="1">
              <a:lnSpc>
                <a:spcPct val="90000"/>
              </a:lnSpc>
            </a:pPr>
            <a:endParaRPr lang="en-US" altLang="en-CN" sz="2800" dirty="0"/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Example: subject effects</a:t>
            </a:r>
            <a:endParaRPr lang="en-GB" b="0" dirty="0">
              <a:cs typeface="+mj-cs"/>
            </a:endParaRPr>
          </a:p>
        </p:txBody>
      </p:sp>
      <p:pic>
        <p:nvPicPr>
          <p:cNvPr id="10" name="Picture 6" descr="dog">
            <a:extLst>
              <a:ext uri="{FF2B5EF4-FFF2-40B4-BE49-F238E27FC236}">
                <a16:creationId xmlns:a16="http://schemas.microsoft.com/office/drawing/2014/main" id="{2CEC6E00-BC6E-A64A-84D0-D049D6EF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407" y="3630308"/>
            <a:ext cx="2243300" cy="288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31BF6A-9115-B044-B5FC-D040E55DAED0}"/>
              </a:ext>
            </a:extLst>
          </p:cNvPr>
          <p:cNvCxnSpPr>
            <a:cxnSpLocks/>
          </p:cNvCxnSpPr>
          <p:nvPr/>
        </p:nvCxnSpPr>
        <p:spPr>
          <a:xfrm flipH="1">
            <a:off x="4265881" y="3976451"/>
            <a:ext cx="6487" cy="8011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D6349E-A120-B34B-B87A-1DED8CE92947}"/>
              </a:ext>
            </a:extLst>
          </p:cNvPr>
          <p:cNvCxnSpPr>
            <a:cxnSpLocks/>
          </p:cNvCxnSpPr>
          <p:nvPr/>
        </p:nvCxnSpPr>
        <p:spPr>
          <a:xfrm>
            <a:off x="4732706" y="4700019"/>
            <a:ext cx="3800" cy="77784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F58A25-C197-6749-9A08-4B76782DFD7B}"/>
              </a:ext>
            </a:extLst>
          </p:cNvPr>
          <p:cNvCxnSpPr>
            <a:cxnSpLocks/>
          </p:cNvCxnSpPr>
          <p:nvPr/>
        </p:nvCxnSpPr>
        <p:spPr>
          <a:xfrm>
            <a:off x="1293378" y="3942818"/>
            <a:ext cx="2952328" cy="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0208F-7A2B-9D4A-AD47-1D18BCE22AEF}"/>
              </a:ext>
            </a:extLst>
          </p:cNvPr>
          <p:cNvCxnSpPr>
            <a:cxnSpLocks/>
          </p:cNvCxnSpPr>
          <p:nvPr/>
        </p:nvCxnSpPr>
        <p:spPr>
          <a:xfrm>
            <a:off x="1243808" y="4797152"/>
            <a:ext cx="3067663" cy="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51BF9B-171C-D846-9FC9-CBB53876F6C2}"/>
              </a:ext>
            </a:extLst>
          </p:cNvPr>
          <p:cNvCxnSpPr>
            <a:cxnSpLocks/>
          </p:cNvCxnSpPr>
          <p:nvPr/>
        </p:nvCxnSpPr>
        <p:spPr>
          <a:xfrm>
            <a:off x="1229911" y="4671347"/>
            <a:ext cx="354858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EF3A20-BCFA-E843-B4C9-4EDD8616B714}"/>
              </a:ext>
            </a:extLst>
          </p:cNvPr>
          <p:cNvCxnSpPr>
            <a:cxnSpLocks/>
          </p:cNvCxnSpPr>
          <p:nvPr/>
        </p:nvCxnSpPr>
        <p:spPr>
          <a:xfrm>
            <a:off x="1254293" y="5475875"/>
            <a:ext cx="3478413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F636843-868B-A549-A32C-D8E4DE28B4B7}"/>
              </a:ext>
            </a:extLst>
          </p:cNvPr>
          <p:cNvSpPr txBox="1"/>
          <p:nvPr/>
        </p:nvSpPr>
        <p:spPr>
          <a:xfrm rot="16200000">
            <a:off x="4099442" y="4148500"/>
            <a:ext cx="8002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</a:t>
            </a:r>
            <a:r>
              <a:rPr lang="en-CN" dirty="0">
                <a:solidFill>
                  <a:srgbClr val="FF0000"/>
                </a:solidFill>
              </a:rPr>
              <a:t>og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65D36-6A44-BB43-B5D3-D105C0D412FF}"/>
              </a:ext>
            </a:extLst>
          </p:cNvPr>
          <p:cNvSpPr txBox="1"/>
          <p:nvPr/>
        </p:nvSpPr>
        <p:spPr>
          <a:xfrm rot="16200000">
            <a:off x="4563056" y="4886791"/>
            <a:ext cx="800219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D</a:t>
            </a:r>
            <a:r>
              <a:rPr lang="en-CN" dirty="0">
                <a:solidFill>
                  <a:srgbClr val="7030A0"/>
                </a:solidFill>
              </a:rPr>
              <a:t>og 8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161EDD-5D20-3151-4F84-A290EA8D60C0}"/>
              </a:ext>
            </a:extLst>
          </p:cNvPr>
          <p:cNvCxnSpPr>
            <a:cxnSpLocks/>
          </p:cNvCxnSpPr>
          <p:nvPr/>
        </p:nvCxnSpPr>
        <p:spPr>
          <a:xfrm>
            <a:off x="1242032" y="367804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ED016D-6C4E-04B1-440D-ABB9D9C2C072}"/>
              </a:ext>
            </a:extLst>
          </p:cNvPr>
          <p:cNvCxnSpPr>
            <a:cxnSpLocks/>
          </p:cNvCxnSpPr>
          <p:nvPr/>
        </p:nvCxnSpPr>
        <p:spPr>
          <a:xfrm flipH="1">
            <a:off x="1229911" y="5982302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172A0B-6A24-B060-9897-8184206B5F44}"/>
              </a:ext>
            </a:extLst>
          </p:cNvPr>
          <p:cNvSpPr txBox="1"/>
          <p:nvPr/>
        </p:nvSpPr>
        <p:spPr>
          <a:xfrm>
            <a:off x="2402683" y="609713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time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F7C255-EA42-F896-FA3E-7B105C825456}"/>
              </a:ext>
            </a:extLst>
          </p:cNvPr>
          <p:cNvSpPr txBox="1"/>
          <p:nvPr/>
        </p:nvSpPr>
        <p:spPr>
          <a:xfrm rot="16200000">
            <a:off x="88340" y="464550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Blood sugar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A752830-D723-EE17-183D-9952A4BE9D59}"/>
              </a:ext>
            </a:extLst>
          </p:cNvPr>
          <p:cNvSpPr/>
          <p:nvPr/>
        </p:nvSpPr>
        <p:spPr>
          <a:xfrm>
            <a:off x="1245129" y="3977011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6868F47-0E29-2467-8410-E3C08A99D461}"/>
              </a:ext>
            </a:extLst>
          </p:cNvPr>
          <p:cNvSpPr/>
          <p:nvPr/>
        </p:nvSpPr>
        <p:spPr>
          <a:xfrm>
            <a:off x="1229911" y="4457591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76D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5A22D94-B99E-20CD-70A8-C904A0201A42}"/>
              </a:ext>
            </a:extLst>
          </p:cNvPr>
          <p:cNvSpPr/>
          <p:nvPr/>
        </p:nvSpPr>
        <p:spPr>
          <a:xfrm>
            <a:off x="1254293" y="4672099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99608C9C-0B4A-1E89-1A06-A9FACB1F5691}"/>
              </a:ext>
            </a:extLst>
          </p:cNvPr>
          <p:cNvSpPr/>
          <p:nvPr/>
        </p:nvSpPr>
        <p:spPr>
          <a:xfrm>
            <a:off x="1271791" y="4811794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3DC1311-3F31-B1EB-4C45-72CB1F62C379}"/>
              </a:ext>
            </a:extLst>
          </p:cNvPr>
          <p:cNvSpPr/>
          <p:nvPr/>
        </p:nvSpPr>
        <p:spPr>
          <a:xfrm>
            <a:off x="1242032" y="5216709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638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6603"/>
            <a:ext cx="8507288" cy="473658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Fixed effect:   predictors we care about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CN" sz="2400" dirty="0"/>
              <a:t>E.g. drug treatment, time (in our Hypotheses/ questions)</a:t>
            </a:r>
          </a:p>
          <a:p>
            <a:pPr lvl="1" eaLnBrk="1" hangingPunct="1">
              <a:lnSpc>
                <a:spcPct val="90000"/>
              </a:lnSpc>
            </a:pPr>
            <a:endParaRPr lang="en-US" altLang="en-CN" sz="1000" dirty="0"/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Random effect:   predictors we don’t care about, but which might be causing variation in the data  </a:t>
            </a:r>
            <a:r>
              <a:rPr lang="en-US" altLang="en-CN" sz="2400" dirty="0"/>
              <a:t>e.g. </a:t>
            </a:r>
            <a:r>
              <a:rPr lang="en-US" altLang="en-CN" sz="2400" dirty="0" err="1"/>
              <a:t>dogID</a:t>
            </a:r>
            <a:endParaRPr lang="en-US" altLang="en-CN" sz="2400" dirty="0"/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MM: fixed and random effects</a:t>
            </a:r>
            <a:endParaRPr lang="en-GB" b="0" dirty="0">
              <a:cs typeface="+mj-cs"/>
            </a:endParaRPr>
          </a:p>
        </p:txBody>
      </p:sp>
      <p:pic>
        <p:nvPicPr>
          <p:cNvPr id="10" name="Picture 6" descr="dog">
            <a:extLst>
              <a:ext uri="{FF2B5EF4-FFF2-40B4-BE49-F238E27FC236}">
                <a16:creationId xmlns:a16="http://schemas.microsoft.com/office/drawing/2014/main" id="{2CEC6E00-BC6E-A64A-84D0-D049D6EF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142" y="4178970"/>
            <a:ext cx="1940984" cy="249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AEA65A2-1CFA-5E4E-89E0-0C9D1CBCE6E0}"/>
              </a:ext>
            </a:extLst>
          </p:cNvPr>
          <p:cNvSpPr/>
          <p:nvPr/>
        </p:nvSpPr>
        <p:spPr>
          <a:xfrm>
            <a:off x="833872" y="1716603"/>
            <a:ext cx="2081940" cy="502185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2F9088-CB3B-6A40-BE2C-60A28B31948D}"/>
              </a:ext>
            </a:extLst>
          </p:cNvPr>
          <p:cNvSpPr/>
          <p:nvPr/>
        </p:nvSpPr>
        <p:spPr>
          <a:xfrm>
            <a:off x="875561" y="2780928"/>
            <a:ext cx="2472293" cy="431558"/>
          </a:xfrm>
          <a:prstGeom prst="rect">
            <a:avLst/>
          </a:prstGeom>
          <a:noFill/>
          <a:ln w="476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88AE0D-9567-7F4F-AC82-02E045582D3B}"/>
              </a:ext>
            </a:extLst>
          </p:cNvPr>
          <p:cNvSpPr/>
          <p:nvPr/>
        </p:nvSpPr>
        <p:spPr>
          <a:xfrm>
            <a:off x="6526533" y="4030965"/>
            <a:ext cx="2148956" cy="2704796"/>
          </a:xfrm>
          <a:prstGeom prst="rect">
            <a:avLst/>
          </a:prstGeom>
          <a:noFill/>
          <a:ln w="476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603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592FC207-B50E-BC4F-AD0A-3FE9B812F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290637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Linear MMs in R: </a:t>
            </a:r>
            <a:br>
              <a:rPr lang="en-NZ" dirty="0">
                <a:cs typeface="+mj-cs"/>
              </a:rPr>
            </a:br>
            <a:r>
              <a:rPr lang="en-NZ" dirty="0">
                <a:cs typeface="+mj-cs"/>
              </a:rPr>
              <a:t>lmer() statement</a:t>
            </a:r>
            <a:endParaRPr lang="en-GB" dirty="0">
              <a:cs typeface="+mj-cs"/>
            </a:endParaRP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BF7F94FE-C7AA-D34D-9CF1-E88EA4599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7643813" cy="431958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/>
              <a:t>There are numerous packages in R for mixed model analysis , but we will mostly consider lme4 here.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2400" dirty="0"/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/>
              <a:t>Consider a crop yield experiment with two fertilizer treatments, each with multiple levels (N, P) and fully crossed in repeated blocks.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2400" dirty="0"/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/>
              <a:t>The </a:t>
            </a:r>
            <a:r>
              <a:rPr lang="en-US" sz="2400" dirty="0" err="1"/>
              <a:t>lmer</a:t>
            </a:r>
            <a:r>
              <a:rPr lang="en-US" sz="2400" dirty="0"/>
              <a:t>() model statement specifies the </a:t>
            </a:r>
            <a:r>
              <a:rPr lang="en-US" sz="2400" dirty="0">
                <a:solidFill>
                  <a:srgbClr val="0000FF"/>
                </a:solidFill>
              </a:rPr>
              <a:t>fixed factors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(N*P) </a:t>
            </a:r>
            <a:r>
              <a:rPr lang="en-US" sz="2400" dirty="0"/>
              <a:t>and the structure of the </a:t>
            </a:r>
            <a:r>
              <a:rPr lang="en-US" sz="2400" dirty="0">
                <a:solidFill>
                  <a:srgbClr val="FF6600"/>
                </a:solidFill>
              </a:rPr>
              <a:t>random </a:t>
            </a:r>
            <a:r>
              <a:rPr lang="en-US" sz="2400" dirty="0">
                <a:solidFill>
                  <a:srgbClr val="FF0000"/>
                </a:solidFill>
              </a:rPr>
              <a:t>factors (1|Block)</a:t>
            </a:r>
            <a:r>
              <a:rPr lang="en-US" sz="2400" dirty="0"/>
              <a:t>.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charset="0"/>
              <a:buChar char="Ø"/>
              <a:defRPr/>
            </a:pPr>
            <a:r>
              <a:rPr lang="en-US" sz="2400" dirty="0"/>
              <a:t>M2 &lt;- </a:t>
            </a:r>
            <a:r>
              <a:rPr lang="en-US" sz="2400" dirty="0" err="1"/>
              <a:t>lmer</a:t>
            </a:r>
            <a:r>
              <a:rPr lang="en-US" sz="2400" dirty="0"/>
              <a:t>(Yield ~ </a:t>
            </a:r>
            <a:r>
              <a:rPr lang="en-US" sz="2400" dirty="0">
                <a:solidFill>
                  <a:srgbClr val="0000FF"/>
                </a:solidFill>
              </a:rPr>
              <a:t>N*P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+ (1|Block)</a:t>
            </a:r>
            <a:r>
              <a:rPr lang="en-US" sz="2400" dirty="0"/>
              <a:t>,df3)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GB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F1640DE0-AD43-9B42-BCE4-523B17D585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Mixed models: </a:t>
            </a:r>
            <a:br>
              <a:rPr lang="en-NZ" dirty="0">
                <a:cs typeface="+mj-cs"/>
              </a:rPr>
            </a:br>
            <a:r>
              <a:rPr lang="en-NZ" dirty="0">
                <a:cs typeface="+mj-cs"/>
              </a:rPr>
              <a:t>lmer() output</a:t>
            </a:r>
            <a:endParaRPr lang="en-GB" dirty="0">
              <a:cs typeface="+mj-cs"/>
            </a:endParaRP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CD7B06B7-C775-5A41-BAAD-3766101A30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4402138" cy="49498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&gt; summary(M2)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Linear mixed model fit by REML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Formula: Yield ~ N * P + (1 | Block)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Data: df3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   AIC   BIC </a:t>
            </a:r>
            <a:r>
              <a:rPr lang="en-US" altLang="en-CN" sz="1600" dirty="0" err="1">
                <a:ea typeface="ＭＳ Ｐゴシック" panose="020B0600070205080204" pitchFamily="34" charset="-128"/>
              </a:rPr>
              <a:t>logLik</a:t>
            </a:r>
            <a:r>
              <a:rPr lang="en-US" altLang="en-CN" sz="1600" dirty="0">
                <a:ea typeface="ＭＳ Ｐゴシック" panose="020B0600070205080204" pitchFamily="34" charset="-128"/>
              </a:rPr>
              <a:t> deviance </a:t>
            </a:r>
            <a:r>
              <a:rPr lang="en-US" altLang="en-CN" sz="1600" dirty="0" err="1">
                <a:ea typeface="ＭＳ Ｐゴシック" panose="020B0600070205080204" pitchFamily="34" charset="-128"/>
              </a:rPr>
              <a:t>REMLdev</a:t>
            </a:r>
            <a:endParaRPr lang="en-US" altLang="en-CN" sz="16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 264.3 271.3 -127.1    270.4   254.3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Random effects: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 Groups   Name        Variance </a:t>
            </a:r>
            <a:r>
              <a:rPr lang="en-US" altLang="en-CN" sz="1600" dirty="0" err="1">
                <a:ea typeface="ＭＳ Ｐゴシック" panose="020B0600070205080204" pitchFamily="34" charset="-128"/>
              </a:rPr>
              <a:t>Std.Dev</a:t>
            </a:r>
            <a:r>
              <a:rPr lang="en-US" altLang="en-CN" sz="1600" dirty="0">
                <a:ea typeface="ＭＳ Ｐゴシック" panose="020B0600070205080204" pitchFamily="34" charset="-128"/>
              </a:rPr>
              <a:t>.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 Block    (Intercept)  90.899   9.5341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 Residual             470.305  21.6865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Number of </a:t>
            </a:r>
            <a:r>
              <a:rPr lang="en-US" altLang="en-CN" sz="1600" dirty="0" err="1">
                <a:ea typeface="ＭＳ Ｐゴシック" panose="020B0600070205080204" pitchFamily="34" charset="-128"/>
              </a:rPr>
              <a:t>obs</a:t>
            </a:r>
            <a:r>
              <a:rPr lang="en-US" altLang="en-CN" sz="1600" dirty="0">
                <a:ea typeface="ＭＳ Ｐゴシック" panose="020B0600070205080204" pitchFamily="34" charset="-128"/>
              </a:rPr>
              <a:t>: 30, groups: Block, 5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CN" sz="16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Fixed effects: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                 Estimate Std. Error t value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(Intercept)    7.500     16.401   0.457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N                22.267      7.919   2.812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P                  0.650      4.849   0.134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dirty="0">
                <a:ea typeface="ＭＳ Ｐゴシック" panose="020B0600070205080204" pitchFamily="34" charset="-128"/>
              </a:rPr>
              <a:t>N:P             -8.700      9.741  -0.893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altLang="en-CN" sz="1600" dirty="0">
              <a:ea typeface="ＭＳ Ｐゴシック" panose="020B0600070205080204" pitchFamily="34" charset="-128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5906C1E-F52F-2149-943C-F0B368863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4576648"/>
            <a:ext cx="389890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2000" dirty="0">
                <a:solidFill>
                  <a:srgbClr val="0000FF"/>
                </a:solidFill>
              </a:rPr>
              <a:t>Mixed models deal with unbalanced designs  (among other problems), for which error </a:t>
            </a:r>
            <a:r>
              <a:rPr lang="en-US" altLang="en-CN" sz="2000" dirty="0" err="1">
                <a:solidFill>
                  <a:srgbClr val="0000FF"/>
                </a:solidFill>
              </a:rPr>
              <a:t>df</a:t>
            </a:r>
            <a:r>
              <a:rPr lang="en-US" altLang="en-CN" sz="2000" dirty="0">
                <a:solidFill>
                  <a:srgbClr val="0000FF"/>
                </a:solidFill>
              </a:rPr>
              <a:t> need to be estimated. Therefore the lme4 package does not provide probabilities automatically. </a:t>
            </a:r>
          </a:p>
        </p:txBody>
      </p:sp>
      <p:cxnSp>
        <p:nvCxnSpPr>
          <p:cNvPr id="23556" name="Straight Arrow Connector 4">
            <a:extLst>
              <a:ext uri="{FF2B5EF4-FFF2-40B4-BE49-F238E27FC236}">
                <a16:creationId xmlns:a16="http://schemas.microsoft.com/office/drawing/2014/main" id="{0C7FB6E9-7FD2-804E-BC53-BE07AB7E3F7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995738" y="5229225"/>
            <a:ext cx="1150937" cy="360363"/>
          </a:xfrm>
          <a:prstGeom prst="straightConnector1">
            <a:avLst/>
          </a:prstGeom>
          <a:noFill/>
          <a:ln w="50800" algn="ctr">
            <a:solidFill>
              <a:srgbClr val="0000FF"/>
            </a:solidFill>
            <a:round/>
            <a:headEnd/>
            <a:tailEnd type="arrow" w="med" len="med"/>
          </a:ln>
        </p:spPr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EFA07F1E-0DB8-C649-AA0A-DDC8B709ABBF}"/>
              </a:ext>
            </a:extLst>
          </p:cNvPr>
          <p:cNvSpPr>
            <a:spLocks/>
          </p:cNvSpPr>
          <p:nvPr/>
        </p:nvSpPr>
        <p:spPr bwMode="auto">
          <a:xfrm flipH="1">
            <a:off x="4067175" y="3357563"/>
            <a:ext cx="576263" cy="1295400"/>
          </a:xfrm>
          <a:prstGeom prst="leftBrace">
            <a:avLst>
              <a:gd name="adj1" fmla="val 31242"/>
              <a:gd name="adj2" fmla="val 50995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CN" sz="1800"/>
          </a:p>
        </p:txBody>
      </p:sp>
      <p:cxnSp>
        <p:nvCxnSpPr>
          <p:cNvPr id="23558" name="Straight Arrow Connector 6">
            <a:extLst>
              <a:ext uri="{FF2B5EF4-FFF2-40B4-BE49-F238E27FC236}">
                <a16:creationId xmlns:a16="http://schemas.microsoft.com/office/drawing/2014/main" id="{3395A570-4744-AA49-B379-C6268CEC979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643438" y="3213100"/>
            <a:ext cx="1223962" cy="719138"/>
          </a:xfrm>
          <a:prstGeom prst="straightConnector1">
            <a:avLst/>
          </a:prstGeom>
          <a:noFill/>
          <a:ln w="508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3559" name="Rectangle 3">
            <a:extLst>
              <a:ext uri="{FF2B5EF4-FFF2-40B4-BE49-F238E27FC236}">
                <a16:creationId xmlns:a16="http://schemas.microsoft.com/office/drawing/2014/main" id="{897D9D39-DEAF-264E-9914-48E9234D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844675"/>
            <a:ext cx="33845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2000">
                <a:solidFill>
                  <a:srgbClr val="FF0000"/>
                </a:solidFill>
              </a:rPr>
              <a:t>For random effects, only their variance components are shown. Why? Because random effects are assumed to have mean = 0 (or rather that their means are unimportant to us).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289A982B-2A7F-0E4B-B779-40B92DCF6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LMMs:</a:t>
            </a:r>
            <a:br>
              <a:rPr lang="en-NZ" dirty="0">
                <a:cs typeface="+mj-cs"/>
              </a:rPr>
            </a:br>
            <a:r>
              <a:rPr lang="en-NZ" dirty="0">
                <a:cs typeface="+mj-cs"/>
              </a:rPr>
              <a:t>very simplified mathematics</a:t>
            </a:r>
            <a:endParaRPr lang="en-GB" dirty="0">
              <a:cs typeface="+mj-cs"/>
            </a:endParaRP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25169897-91BB-9C4F-A66B-979F7C92B9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805362"/>
          </a:xfrm>
        </p:spPr>
        <p:txBody>
          <a:bodyPr/>
          <a:lstStyle/>
          <a:p>
            <a:r>
              <a:rPr lang="tr-TR" altLang="en-CN" sz="2400" dirty="0">
                <a:ea typeface="ＭＳ Ｐゴシック" panose="020B0600070205080204" pitchFamily="34" charset="-128"/>
              </a:rPr>
              <a:t>Mixed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models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are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linear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models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with</a:t>
            </a:r>
            <a:r>
              <a:rPr lang="tr-TR" altLang="en-CN" sz="2400" dirty="0">
                <a:ea typeface="ＭＳ Ｐゴシック" panose="020B0600070205080204" pitchFamily="34" charset="-128"/>
              </a:rPr>
              <a:t> a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component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for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fixed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factors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variates</a:t>
            </a:r>
            <a:r>
              <a:rPr lang="tr-TR" altLang="en-CN" sz="2400" dirty="0">
                <a:ea typeface="ＭＳ Ｐゴシック" panose="020B0600070205080204" pitchFamily="34" charset="-128"/>
              </a:rPr>
              <a:t> (Xβ)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a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component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for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random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factors</a:t>
            </a:r>
            <a:r>
              <a:rPr lang="tr-TR" altLang="en-CN" sz="2400" dirty="0">
                <a:ea typeface="ＭＳ Ｐゴシック" panose="020B0600070205080204" pitchFamily="34" charset="-128"/>
              </a:rPr>
              <a:t> (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Zb</a:t>
            </a:r>
            <a:r>
              <a:rPr lang="tr-TR" altLang="en-CN" sz="2400" dirty="0">
                <a:ea typeface="ＭＳ Ｐゴシック" panose="020B0600070205080204" pitchFamily="34" charset="-128"/>
              </a:rPr>
              <a:t>)</a:t>
            </a:r>
          </a:p>
          <a:p>
            <a:endParaRPr lang="tr-TR" altLang="en-CN" sz="1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tr-TR" altLang="en-CN" sz="2800" dirty="0">
                <a:ea typeface="ＭＳ Ｐゴシック" panose="020B0600070205080204" pitchFamily="34" charset="-128"/>
              </a:rPr>
              <a:t>		</a:t>
            </a:r>
            <a:r>
              <a:rPr lang="tr-TR" altLang="en-CN" sz="28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y</a:t>
            </a:r>
            <a:r>
              <a:rPr lang="tr-T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=  X</a:t>
            </a:r>
            <a:r>
              <a:rPr lang="tr-TR" altLang="en-CN" sz="28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β</a:t>
            </a:r>
            <a:r>
              <a:rPr lang="tr-T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  </a:t>
            </a:r>
            <a:r>
              <a:rPr lang="tr-TR" altLang="en-CN" sz="28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Z</a:t>
            </a:r>
            <a:r>
              <a:rPr lang="tr-TR" altLang="en-CN" sz="2800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b</a:t>
            </a:r>
            <a:r>
              <a:rPr lang="tr-T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</a:t>
            </a:r>
            <a:r>
              <a:rPr lang="tr-TR" altLang="en-CN" sz="28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</a:t>
            </a:r>
            <a:r>
              <a:rPr lang="tr-TR" altLang="en-CN" sz="2800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ε</a:t>
            </a:r>
            <a:r>
              <a:rPr lang="tr-TR" altLang="en-CN" sz="2800" b="1" baseline="-25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,        </a:t>
            </a:r>
            <a:r>
              <a:rPr lang="hr-HR" altLang="en-CN" sz="2800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b</a:t>
            </a:r>
            <a:r>
              <a:rPr lang="hr-HR" altLang="en-CN" sz="28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∼N</a:t>
            </a:r>
            <a:r>
              <a:rPr lang="hr-H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(0,Ψ),    </a:t>
            </a:r>
            <a:r>
              <a:rPr lang="el-GR" altLang="en-CN" sz="2800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ε</a:t>
            </a:r>
            <a:r>
              <a:rPr lang="el-GR" altLang="en-CN" sz="28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∼N</a:t>
            </a:r>
            <a:r>
              <a:rPr lang="el-G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(0,σ</a:t>
            </a:r>
            <a:r>
              <a:rPr lang="en-US" altLang="en-CN" sz="2800" baseline="30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2</a:t>
            </a:r>
            <a:r>
              <a:rPr lang="el-G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)</a:t>
            </a:r>
            <a:endParaRPr lang="en-US" altLang="en-CN" sz="2800" dirty="0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endParaRPr lang="en-US" altLang="en-CN" sz="10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CN" sz="2400" u="sng" dirty="0">
                <a:ea typeface="ＭＳ Ｐゴシック" panose="020B0600070205080204" pitchFamily="34" charset="-128"/>
              </a:rPr>
              <a:t>Importantly, </a:t>
            </a:r>
            <a:r>
              <a:rPr lang="en-US" altLang="en-CN" sz="2400" dirty="0">
                <a:ea typeface="ＭＳ Ｐゴシック" panose="020B0600070205080204" pitchFamily="34" charset="-128"/>
              </a:rPr>
              <a:t>the coefficients of the random variables are assumed to have a normal distribution around a mean of zero. </a:t>
            </a:r>
          </a:p>
          <a:p>
            <a:r>
              <a:rPr lang="en-US" altLang="en-CN" sz="2400" dirty="0">
                <a:ea typeface="ＭＳ Ｐゴシック" panose="020B0600070205080204" pitchFamily="34" charset="-128"/>
              </a:rPr>
              <a:t>We are only interested in removing the variance (</a:t>
            </a:r>
            <a:r>
              <a:rPr lang="hr-HR" altLang="en-CN" sz="2400" dirty="0" err="1">
                <a:ea typeface="ＭＳ Ｐゴシック" panose="020B0600070205080204" pitchFamily="34" charset="-128"/>
              </a:rPr>
              <a:t>Ψ</a:t>
            </a:r>
            <a:r>
              <a:rPr lang="en-US" altLang="en-CN" sz="2400" dirty="0">
                <a:ea typeface="ＭＳ Ｐゴシック" panose="020B0600070205080204" pitchFamily="34" charset="-128"/>
              </a:rPr>
              <a:t>) the random effect levels account for.</a:t>
            </a:r>
            <a:endParaRPr lang="en-GB" altLang="en-CN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GB" altLang="en-CN" sz="28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ECB027-A694-754E-B779-7BF93B9D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823383"/>
            <a:ext cx="8308975" cy="2459817"/>
          </a:xfrm>
          <a:prstGeom prst="rect">
            <a:avLst/>
          </a:prstGeom>
        </p:spPr>
      </p:pic>
      <p:sp>
        <p:nvSpPr>
          <p:cNvPr id="29698" name="Title 1">
            <a:extLst>
              <a:ext uri="{FF2B5EF4-FFF2-40B4-BE49-F238E27FC236}">
                <a16:creationId xmlns:a16="http://schemas.microsoft.com/office/drawing/2014/main" id="{F03802AF-DAA6-EB41-B40C-A703507FA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CN" sz="4000">
                <a:solidFill>
                  <a:srgbClr val="0432FF"/>
                </a:solidFill>
                <a:ea typeface="ＭＳ Ｐゴシック" panose="020B0600070205080204" pitchFamily="34" charset="-128"/>
              </a:rPr>
              <a:t>y</a:t>
            </a:r>
            <a:r>
              <a:rPr lang="tr-TR" altLang="en-CN" sz="4000" b="0">
                <a:solidFill>
                  <a:srgbClr val="0432FF"/>
                </a:solidFill>
                <a:ea typeface="ＭＳ Ｐゴシック" panose="020B0600070205080204" pitchFamily="34" charset="-128"/>
              </a:rPr>
              <a:t> =  X</a:t>
            </a:r>
            <a:r>
              <a:rPr lang="tr-TR" altLang="en-CN" sz="4000">
                <a:solidFill>
                  <a:srgbClr val="0432FF"/>
                </a:solidFill>
                <a:ea typeface="ＭＳ Ｐゴシック" panose="020B0600070205080204" pitchFamily="34" charset="-128"/>
              </a:rPr>
              <a:t>β </a:t>
            </a:r>
            <a:r>
              <a:rPr lang="tr-TR" altLang="en-CN" sz="4000" b="0">
                <a:solidFill>
                  <a:srgbClr val="0432FF"/>
                </a:solidFill>
                <a:ea typeface="ＭＳ Ｐゴシック" panose="020B0600070205080204" pitchFamily="34" charset="-128"/>
              </a:rPr>
              <a:t>+  Z</a:t>
            </a:r>
            <a:r>
              <a:rPr lang="tr-TR" altLang="en-CN" sz="4000">
                <a:solidFill>
                  <a:srgbClr val="0432FF"/>
                </a:solidFill>
                <a:ea typeface="ＭＳ Ｐゴシック" panose="020B0600070205080204" pitchFamily="34" charset="-128"/>
              </a:rPr>
              <a:t>b </a:t>
            </a:r>
            <a:r>
              <a:rPr lang="tr-TR" altLang="en-CN" sz="4000" b="0">
                <a:solidFill>
                  <a:srgbClr val="0432FF"/>
                </a:solidFill>
                <a:ea typeface="ＭＳ Ｐゴシック" panose="020B0600070205080204" pitchFamily="34" charset="-128"/>
              </a:rPr>
              <a:t>+ </a:t>
            </a:r>
            <a:r>
              <a:rPr lang="tr-TR" altLang="en-CN" sz="4000">
                <a:solidFill>
                  <a:srgbClr val="0432FF"/>
                </a:solidFill>
                <a:ea typeface="ＭＳ Ｐゴシック" panose="020B0600070205080204" pitchFamily="34" charset="-128"/>
              </a:rPr>
              <a:t>ε   </a:t>
            </a:r>
            <a:r>
              <a:rPr lang="tr-TR" altLang="en-CN" sz="4000">
                <a:ea typeface="ＭＳ Ｐゴシック" panose="020B0600070205080204" pitchFamily="34" charset="-128"/>
              </a:rPr>
              <a:t>expanded</a:t>
            </a:r>
            <a:endParaRPr lang="tr-TR" altLang="en-CN" sz="4000" baseline="-25000">
              <a:ea typeface="ＭＳ Ｐゴシック" panose="020B0600070205080204" pitchFamily="34" charset="-128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24775BF-5E72-9144-B11D-C97B26F20725}"/>
              </a:ext>
            </a:extLst>
          </p:cNvPr>
          <p:cNvSpPr/>
          <p:nvPr/>
        </p:nvSpPr>
        <p:spPr>
          <a:xfrm>
            <a:off x="412750" y="3444875"/>
            <a:ext cx="73025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8C09119E-A24A-3040-9118-B447AAD62BE7}"/>
              </a:ext>
            </a:extLst>
          </p:cNvPr>
          <p:cNvSpPr/>
          <p:nvPr/>
        </p:nvSpPr>
        <p:spPr>
          <a:xfrm>
            <a:off x="1844553" y="3444875"/>
            <a:ext cx="63151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29FB057E-5F8C-DE45-9807-A74C4FFF03C4}"/>
              </a:ext>
            </a:extLst>
          </p:cNvPr>
          <p:cNvSpPr/>
          <p:nvPr/>
        </p:nvSpPr>
        <p:spPr>
          <a:xfrm>
            <a:off x="4859015" y="3444875"/>
            <a:ext cx="73025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BF189FA8-7834-6248-9907-BD707FE3BEC1}"/>
              </a:ext>
            </a:extLst>
          </p:cNvPr>
          <p:cNvSpPr/>
          <p:nvPr/>
        </p:nvSpPr>
        <p:spPr>
          <a:xfrm>
            <a:off x="8244979" y="3444875"/>
            <a:ext cx="71437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1D6079DF-2012-304E-9F68-74DC8375CE7D}"/>
              </a:ext>
            </a:extLst>
          </p:cNvPr>
          <p:cNvSpPr/>
          <p:nvPr/>
        </p:nvSpPr>
        <p:spPr>
          <a:xfrm flipH="1">
            <a:off x="917575" y="3444875"/>
            <a:ext cx="71438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9B7AA082-052E-8F43-92C0-41C0C43408EB}"/>
              </a:ext>
            </a:extLst>
          </p:cNvPr>
          <p:cNvSpPr/>
          <p:nvPr/>
        </p:nvSpPr>
        <p:spPr>
          <a:xfrm flipH="1">
            <a:off x="6821488" y="3444875"/>
            <a:ext cx="71437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5465A1F0-86F1-3E49-99B1-E6D28F43B6BE}"/>
              </a:ext>
            </a:extLst>
          </p:cNvPr>
          <p:cNvSpPr/>
          <p:nvPr/>
        </p:nvSpPr>
        <p:spPr>
          <a:xfrm flipH="1">
            <a:off x="3294063" y="3429000"/>
            <a:ext cx="71437" cy="20161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B2D5C8D2-2F59-EE47-AD5A-399EC5C1D992}"/>
              </a:ext>
            </a:extLst>
          </p:cNvPr>
          <p:cNvSpPr/>
          <p:nvPr/>
        </p:nvSpPr>
        <p:spPr>
          <a:xfrm flipH="1">
            <a:off x="8693150" y="3444875"/>
            <a:ext cx="73025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9A5E9D9F-4B8A-A641-8BB5-CAB88B7172AE}"/>
              </a:ext>
            </a:extLst>
          </p:cNvPr>
          <p:cNvSpPr/>
          <p:nvPr/>
        </p:nvSpPr>
        <p:spPr>
          <a:xfrm flipH="1">
            <a:off x="7236296" y="3444875"/>
            <a:ext cx="144463" cy="11525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6B09A1BB-00C0-374D-990C-F191BE1C5D36}"/>
              </a:ext>
            </a:extLst>
          </p:cNvPr>
          <p:cNvSpPr/>
          <p:nvPr/>
        </p:nvSpPr>
        <p:spPr>
          <a:xfrm flipH="1">
            <a:off x="3781053" y="3444875"/>
            <a:ext cx="142875" cy="9366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2D294557-A7D3-0640-A08A-AD3758262482}"/>
              </a:ext>
            </a:extLst>
          </p:cNvPr>
          <p:cNvSpPr/>
          <p:nvPr/>
        </p:nvSpPr>
        <p:spPr>
          <a:xfrm>
            <a:off x="3509963" y="3444875"/>
            <a:ext cx="71437" cy="9366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353B230F-9832-504A-A611-C7DF4DBBC5D1}"/>
              </a:ext>
            </a:extLst>
          </p:cNvPr>
          <p:cNvSpPr/>
          <p:nvPr/>
        </p:nvSpPr>
        <p:spPr>
          <a:xfrm>
            <a:off x="6948264" y="3444875"/>
            <a:ext cx="73025" cy="11525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713" name="TextBox 19">
            <a:extLst>
              <a:ext uri="{FF2B5EF4-FFF2-40B4-BE49-F238E27FC236}">
                <a16:creationId xmlns:a16="http://schemas.microsoft.com/office/drawing/2014/main" id="{1505F18C-CFD2-F941-AB93-15C86AABB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5088" y="3805238"/>
            <a:ext cx="327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800"/>
              <a:t>+</a:t>
            </a:r>
          </a:p>
        </p:txBody>
      </p:sp>
      <p:sp>
        <p:nvSpPr>
          <p:cNvPr id="29714" name="TextBox 21">
            <a:extLst>
              <a:ext uri="{FF2B5EF4-FFF2-40B4-BE49-F238E27FC236}">
                <a16:creationId xmlns:a16="http://schemas.microsoft.com/office/drawing/2014/main" id="{56E6A249-5E50-2C46-A9DA-23CBE6E6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5462588"/>
            <a:ext cx="534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(nx1)</a:t>
            </a:r>
          </a:p>
        </p:txBody>
      </p:sp>
      <p:sp>
        <p:nvSpPr>
          <p:cNvPr id="29715" name="TextBox 22">
            <a:extLst>
              <a:ext uri="{FF2B5EF4-FFF2-40B4-BE49-F238E27FC236}">
                <a16:creationId xmlns:a16="http://schemas.microsoft.com/office/drawing/2014/main" id="{8A632A08-2246-8E4D-85B6-99C1EBBAE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038" y="5445125"/>
            <a:ext cx="534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(nxp)</a:t>
            </a:r>
          </a:p>
        </p:txBody>
      </p:sp>
      <p:sp>
        <p:nvSpPr>
          <p:cNvPr id="29716" name="TextBox 23">
            <a:extLst>
              <a:ext uri="{FF2B5EF4-FFF2-40B4-BE49-F238E27FC236}">
                <a16:creationId xmlns:a16="http://schemas.microsoft.com/office/drawing/2014/main" id="{22AB1C62-B9E1-E74D-B82A-6E9D3B463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5863" y="4381500"/>
            <a:ext cx="5349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(px1)</a:t>
            </a:r>
          </a:p>
        </p:txBody>
      </p:sp>
      <p:sp>
        <p:nvSpPr>
          <p:cNvPr id="29717" name="TextBox 24">
            <a:extLst>
              <a:ext uri="{FF2B5EF4-FFF2-40B4-BE49-F238E27FC236}">
                <a16:creationId xmlns:a16="http://schemas.microsoft.com/office/drawing/2014/main" id="{2955F744-4206-034B-952D-C08C4E334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488" y="5462588"/>
            <a:ext cx="534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(nxq)</a:t>
            </a:r>
          </a:p>
        </p:txBody>
      </p:sp>
      <p:sp>
        <p:nvSpPr>
          <p:cNvPr id="29718" name="TextBox 25">
            <a:extLst>
              <a:ext uri="{FF2B5EF4-FFF2-40B4-BE49-F238E27FC236}">
                <a16:creationId xmlns:a16="http://schemas.microsoft.com/office/drawing/2014/main" id="{71906885-C3D7-A448-857F-CFBA21733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304" y="4597400"/>
            <a:ext cx="5365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 dirty="0"/>
              <a:t>(qx1)</a:t>
            </a:r>
          </a:p>
        </p:txBody>
      </p:sp>
      <p:sp>
        <p:nvSpPr>
          <p:cNvPr id="29719" name="TextBox 26">
            <a:extLst>
              <a:ext uri="{FF2B5EF4-FFF2-40B4-BE49-F238E27FC236}">
                <a16:creationId xmlns:a16="http://schemas.microsoft.com/office/drawing/2014/main" id="{D347B482-EE6C-5C47-91B1-4DAA508F8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5462588"/>
            <a:ext cx="536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(nx1)</a:t>
            </a:r>
          </a:p>
        </p:txBody>
      </p:sp>
      <p:sp>
        <p:nvSpPr>
          <p:cNvPr id="29720" name="TextBox 1">
            <a:extLst>
              <a:ext uri="{FF2B5EF4-FFF2-40B4-BE49-F238E27FC236}">
                <a16:creationId xmlns:a16="http://schemas.microsoft.com/office/drawing/2014/main" id="{157F5347-0605-5640-90E3-2C8FBF939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950" y="5245100"/>
            <a:ext cx="1093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en-CN" sz="1200" b="1">
                <a:solidFill>
                  <a:srgbClr val="0000FF"/>
                </a:solidFill>
              </a:rPr>
              <a:t>b</a:t>
            </a:r>
            <a:r>
              <a:rPr lang="hr-HR" altLang="en-CN" sz="1200">
                <a:solidFill>
                  <a:srgbClr val="0000FF"/>
                </a:solidFill>
              </a:rPr>
              <a:t> ∼  N</a:t>
            </a:r>
            <a:r>
              <a:rPr lang="hr-HR" altLang="en-CN" sz="1200" baseline="-25000">
                <a:solidFill>
                  <a:srgbClr val="0000FF"/>
                </a:solidFill>
              </a:rPr>
              <a:t> </a:t>
            </a:r>
            <a:r>
              <a:rPr lang="hr-HR" altLang="en-CN" sz="1200">
                <a:solidFill>
                  <a:srgbClr val="0000FF"/>
                </a:solidFill>
              </a:rPr>
              <a:t>( 0, Ψ)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A99573F-14B2-5240-8E33-9D95A41228EC}"/>
              </a:ext>
            </a:extLst>
          </p:cNvPr>
          <p:cNvSpPr/>
          <p:nvPr/>
        </p:nvSpPr>
        <p:spPr>
          <a:xfrm rot="16200000">
            <a:off x="7092950" y="4759324"/>
            <a:ext cx="358775" cy="612775"/>
          </a:xfrm>
          <a:prstGeom prst="leftBrace">
            <a:avLst>
              <a:gd name="adj1" fmla="val 165000"/>
              <a:gd name="adj2" fmla="val 50000"/>
            </a:avLst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8DFA4890-4B39-D04B-A7EA-D207A74E0F9E}"/>
              </a:ext>
            </a:extLst>
          </p:cNvPr>
          <p:cNvSpPr/>
          <p:nvPr/>
        </p:nvSpPr>
        <p:spPr>
          <a:xfrm rot="16200000">
            <a:off x="8397627" y="5668714"/>
            <a:ext cx="360362" cy="665659"/>
          </a:xfrm>
          <a:prstGeom prst="leftBrace">
            <a:avLst>
              <a:gd name="adj1" fmla="val 53484"/>
              <a:gd name="adj2" fmla="val 50000"/>
            </a:avLst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723" name="TextBox 30">
            <a:extLst>
              <a:ext uri="{FF2B5EF4-FFF2-40B4-BE49-F238E27FC236}">
                <a16:creationId xmlns:a16="http://schemas.microsoft.com/office/drawing/2014/main" id="{CC4462CE-8757-AC4F-A1EF-E234F5993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013" y="6253163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CN" sz="1200" b="1">
                <a:solidFill>
                  <a:srgbClr val="0000FF"/>
                </a:solidFill>
              </a:rPr>
              <a:t>ε</a:t>
            </a:r>
            <a:r>
              <a:rPr lang="hr-HR" altLang="en-CN" sz="1200">
                <a:solidFill>
                  <a:srgbClr val="0000FF"/>
                </a:solidFill>
              </a:rPr>
              <a:t> ∼  N</a:t>
            </a:r>
            <a:r>
              <a:rPr lang="hr-HR" altLang="en-CN" sz="1200" baseline="-25000">
                <a:solidFill>
                  <a:srgbClr val="0000FF"/>
                </a:solidFill>
              </a:rPr>
              <a:t> </a:t>
            </a:r>
            <a:r>
              <a:rPr lang="hr-HR" altLang="en-CN" sz="1200">
                <a:solidFill>
                  <a:srgbClr val="0000FF"/>
                </a:solidFill>
              </a:rPr>
              <a:t>( 0, </a:t>
            </a:r>
            <a:r>
              <a:rPr lang="el-GR" altLang="en-CN" sz="1200">
                <a:solidFill>
                  <a:srgbClr val="0000FF"/>
                </a:solidFill>
              </a:rPr>
              <a:t>σ</a:t>
            </a:r>
            <a:r>
              <a:rPr lang="en-US" altLang="en-CN" sz="1200" baseline="30000">
                <a:solidFill>
                  <a:srgbClr val="0000FF"/>
                </a:solidFill>
              </a:rPr>
              <a:t>2</a:t>
            </a:r>
            <a:r>
              <a:rPr lang="hr-HR" altLang="en-CN" sz="1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F840503A-1E09-0B43-A644-8A7F9EB47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378" y="3805238"/>
            <a:ext cx="327025" cy="36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800"/>
              <a:t>+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30909E7A-3823-4B49-B167-050A7D0FF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044" y="3805237"/>
            <a:ext cx="31931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800" dirty="0"/>
              <a:t>=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6603"/>
            <a:ext cx="8507288" cy="473658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Response (Y): Blood sugar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Fixed effect:  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Random effect: </a:t>
            </a:r>
            <a:r>
              <a:rPr lang="en-US" altLang="en-CN" sz="2800" dirty="0" err="1"/>
              <a:t>dogID</a:t>
            </a:r>
            <a:r>
              <a:rPr lang="en-US" altLang="en-CN" sz="28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Model: Sugar ~ time + (1|dogID)</a:t>
            </a:r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MM: geometry</a:t>
            </a:r>
            <a:endParaRPr lang="en-GB" b="0" dirty="0">
              <a:cs typeface="+mj-cs"/>
            </a:endParaRPr>
          </a:p>
        </p:txBody>
      </p:sp>
      <p:pic>
        <p:nvPicPr>
          <p:cNvPr id="10" name="Picture 6" descr="dog">
            <a:extLst>
              <a:ext uri="{FF2B5EF4-FFF2-40B4-BE49-F238E27FC236}">
                <a16:creationId xmlns:a16="http://schemas.microsoft.com/office/drawing/2014/main" id="{2CEC6E00-BC6E-A64A-84D0-D049D6EF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671928"/>
            <a:ext cx="1269750" cy="163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C1C4D-1F1C-8547-9B60-0FB2C9B83698}"/>
              </a:ext>
            </a:extLst>
          </p:cNvPr>
          <p:cNvCxnSpPr>
            <a:cxnSpLocks/>
          </p:cNvCxnSpPr>
          <p:nvPr/>
        </p:nvCxnSpPr>
        <p:spPr>
          <a:xfrm>
            <a:off x="941841" y="367804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88EFE8-DD3E-504F-B62C-2653E032E62D}"/>
              </a:ext>
            </a:extLst>
          </p:cNvPr>
          <p:cNvCxnSpPr>
            <a:cxnSpLocks/>
          </p:cNvCxnSpPr>
          <p:nvPr/>
        </p:nvCxnSpPr>
        <p:spPr>
          <a:xfrm flipH="1">
            <a:off x="941841" y="5982302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C19DB1-D39C-F344-A806-EB23247CE4FA}"/>
              </a:ext>
            </a:extLst>
          </p:cNvPr>
          <p:cNvSpPr txBox="1"/>
          <p:nvPr/>
        </p:nvSpPr>
        <p:spPr>
          <a:xfrm>
            <a:off x="2102492" y="609713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1F2B4-688F-1944-9962-51319309D021}"/>
              </a:ext>
            </a:extLst>
          </p:cNvPr>
          <p:cNvSpPr txBox="1"/>
          <p:nvPr/>
        </p:nvSpPr>
        <p:spPr>
          <a:xfrm rot="16200000">
            <a:off x="-211851" y="464550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Blood sugar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652F47-F380-0B42-893D-8C5ABD59923F}"/>
              </a:ext>
            </a:extLst>
          </p:cNvPr>
          <p:cNvCxnSpPr>
            <a:cxnSpLocks/>
          </p:cNvCxnSpPr>
          <p:nvPr/>
        </p:nvCxnSpPr>
        <p:spPr>
          <a:xfrm>
            <a:off x="5194511" y="3725570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B205DE-0EE5-054D-9F36-6890D0041415}"/>
              </a:ext>
            </a:extLst>
          </p:cNvPr>
          <p:cNvCxnSpPr>
            <a:cxnSpLocks/>
          </p:cNvCxnSpPr>
          <p:nvPr/>
        </p:nvCxnSpPr>
        <p:spPr>
          <a:xfrm flipH="1">
            <a:off x="5194511" y="6029826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176AED-AAD4-F541-B855-9921C69C2DED}"/>
              </a:ext>
            </a:extLst>
          </p:cNvPr>
          <p:cNvSpPr txBox="1"/>
          <p:nvPr/>
        </p:nvSpPr>
        <p:spPr>
          <a:xfrm>
            <a:off x="6355162" y="6144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time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208BFC-91A9-5B42-93AA-7A6DD641E0E8}"/>
              </a:ext>
            </a:extLst>
          </p:cNvPr>
          <p:cNvCxnSpPr/>
          <p:nvPr/>
        </p:nvCxnSpPr>
        <p:spPr>
          <a:xfrm>
            <a:off x="5194511" y="4221088"/>
            <a:ext cx="2977889" cy="56169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BFC760B-2AD1-0B48-9535-7960BB2DB72D}"/>
              </a:ext>
            </a:extLst>
          </p:cNvPr>
          <p:cNvCxnSpPr/>
          <p:nvPr/>
        </p:nvCxnSpPr>
        <p:spPr>
          <a:xfrm>
            <a:off x="5213719" y="4619751"/>
            <a:ext cx="2977889" cy="561691"/>
          </a:xfrm>
          <a:prstGeom prst="line">
            <a:avLst/>
          </a:prstGeom>
          <a:ln w="19050">
            <a:solidFill>
              <a:srgbClr val="76D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3E469E4-87B4-8D49-B090-14E23C0CFCA2}"/>
              </a:ext>
            </a:extLst>
          </p:cNvPr>
          <p:cNvCxnSpPr/>
          <p:nvPr/>
        </p:nvCxnSpPr>
        <p:spPr>
          <a:xfrm>
            <a:off x="5186458" y="4807936"/>
            <a:ext cx="2977889" cy="56169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5A1452D-A88C-994C-AF4A-9063BFE24DC9}"/>
              </a:ext>
            </a:extLst>
          </p:cNvPr>
          <p:cNvCxnSpPr/>
          <p:nvPr/>
        </p:nvCxnSpPr>
        <p:spPr>
          <a:xfrm>
            <a:off x="5213718" y="5047532"/>
            <a:ext cx="2977889" cy="561691"/>
          </a:xfrm>
          <a:prstGeom prst="line">
            <a:avLst/>
          </a:prstGeom>
          <a:ln w="19050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7C0838-8720-9849-A68C-F324E5CFB4B5}"/>
              </a:ext>
            </a:extLst>
          </p:cNvPr>
          <p:cNvCxnSpPr/>
          <p:nvPr/>
        </p:nvCxnSpPr>
        <p:spPr>
          <a:xfrm>
            <a:off x="5232849" y="5389905"/>
            <a:ext cx="2977889" cy="561691"/>
          </a:xfrm>
          <a:prstGeom prst="line">
            <a:avLst/>
          </a:prstGeom>
          <a:ln w="19050">
            <a:solidFill>
              <a:srgbClr val="008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3A906C-144B-6C47-B4DE-0D9915D15C8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129835" y="4845458"/>
            <a:ext cx="3063745" cy="57709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EE48CC-2B29-3847-B306-B9CD6F82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2" t="3988" b="25077"/>
          <a:stretch/>
        </p:blipFill>
        <p:spPr>
          <a:xfrm rot="16200000">
            <a:off x="4082533" y="4566542"/>
            <a:ext cx="1536771" cy="55783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9ECFD9-2340-2947-9948-8F0F13CA0ECB}"/>
              </a:ext>
            </a:extLst>
          </p:cNvPr>
          <p:cNvCxnSpPr>
            <a:endCxn id="5" idx="2"/>
          </p:cNvCxnSpPr>
          <p:nvPr/>
        </p:nvCxnSpPr>
        <p:spPr>
          <a:xfrm flipV="1">
            <a:off x="4478047" y="4845458"/>
            <a:ext cx="651788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B1F3037-8BF5-8E4B-9459-599A5809C2BB}"/>
              </a:ext>
            </a:extLst>
          </p:cNvPr>
          <p:cNvCxnSpPr/>
          <p:nvPr/>
        </p:nvCxnSpPr>
        <p:spPr>
          <a:xfrm flipV="1">
            <a:off x="6715255" y="3762224"/>
            <a:ext cx="651788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1621462-AAC7-C948-84F4-A4A8D0F80757}"/>
              </a:ext>
            </a:extLst>
          </p:cNvPr>
          <p:cNvSpPr txBox="1"/>
          <p:nvPr/>
        </p:nvSpPr>
        <p:spPr>
          <a:xfrm>
            <a:off x="7438967" y="3584384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Fixed effect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B4ED9EF-708B-364B-A153-567D083F286C}"/>
              </a:ext>
            </a:extLst>
          </p:cNvPr>
          <p:cNvSpPr/>
          <p:nvPr/>
        </p:nvSpPr>
        <p:spPr>
          <a:xfrm>
            <a:off x="4038185" y="4782779"/>
            <a:ext cx="389799" cy="2356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TextBox 1">
            <a:extLst>
              <a:ext uri="{FF2B5EF4-FFF2-40B4-BE49-F238E27FC236}">
                <a16:creationId xmlns:a16="http://schemas.microsoft.com/office/drawing/2014/main" id="{1E2736B2-3F1E-6D48-846B-EB4897D92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740" y="4288345"/>
            <a:ext cx="10826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hr-HR" altLang="en-CN" sz="1200" dirty="0">
                <a:solidFill>
                  <a:srgbClr val="0000FF"/>
                </a:solidFill>
              </a:rPr>
              <a:t>b</a:t>
            </a:r>
            <a:r>
              <a:rPr lang="hr-HR" altLang="en-CN" sz="1200" baseline="-25000" dirty="0">
                <a:solidFill>
                  <a:srgbClr val="0000FF"/>
                </a:solidFill>
              </a:rPr>
              <a:t>i</a:t>
            </a:r>
            <a:r>
              <a:rPr lang="hr-HR" altLang="en-CN" sz="1200" dirty="0">
                <a:solidFill>
                  <a:srgbClr val="0000FF"/>
                </a:solidFill>
              </a:rPr>
              <a:t> ∼  N</a:t>
            </a:r>
            <a:r>
              <a:rPr lang="hr-HR" altLang="en-CN" sz="1200" baseline="-25000" dirty="0">
                <a:solidFill>
                  <a:srgbClr val="0000FF"/>
                </a:solidFill>
              </a:rPr>
              <a:t> </a:t>
            </a:r>
            <a:r>
              <a:rPr lang="hr-HR" altLang="en-CN" sz="1200" dirty="0">
                <a:solidFill>
                  <a:srgbClr val="0000FF"/>
                </a:solidFill>
              </a:rPr>
              <a:t>( 0, </a:t>
            </a:r>
            <a:r>
              <a:rPr lang="hr-HR" altLang="en-CN" sz="1200" dirty="0" err="1">
                <a:solidFill>
                  <a:srgbClr val="0000FF"/>
                </a:solidFill>
              </a:rPr>
              <a:t>Ψ</a:t>
            </a:r>
            <a:r>
              <a:rPr lang="hr-HR" altLang="en-CN" sz="1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D615741A-0D84-E340-BD9E-33E334136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559" y="4323695"/>
            <a:ext cx="1124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CN" sz="1200" dirty="0">
                <a:solidFill>
                  <a:srgbClr val="002060"/>
                </a:solidFill>
              </a:rPr>
              <a:t>ε</a:t>
            </a:r>
            <a:r>
              <a:rPr lang="hr-HR" altLang="en-CN" sz="1200" baseline="-25000" dirty="0">
                <a:solidFill>
                  <a:srgbClr val="002060"/>
                </a:solidFill>
              </a:rPr>
              <a:t>i</a:t>
            </a:r>
            <a:r>
              <a:rPr lang="hr-HR" altLang="en-CN" sz="1200" dirty="0">
                <a:solidFill>
                  <a:srgbClr val="002060"/>
                </a:solidFill>
              </a:rPr>
              <a:t> ∼  N</a:t>
            </a:r>
            <a:r>
              <a:rPr lang="hr-HR" altLang="en-CN" sz="1200" baseline="-25000" dirty="0">
                <a:solidFill>
                  <a:srgbClr val="002060"/>
                </a:solidFill>
              </a:rPr>
              <a:t> </a:t>
            </a:r>
            <a:r>
              <a:rPr lang="hr-HR" altLang="en-CN" sz="1200" dirty="0">
                <a:solidFill>
                  <a:srgbClr val="002060"/>
                </a:solidFill>
              </a:rPr>
              <a:t>( 0, </a:t>
            </a:r>
            <a:r>
              <a:rPr lang="el-GR" altLang="en-CN" sz="1200" dirty="0">
                <a:solidFill>
                  <a:srgbClr val="002060"/>
                </a:solidFill>
              </a:rPr>
              <a:t>σ</a:t>
            </a:r>
            <a:r>
              <a:rPr lang="en-US" altLang="en-CN" sz="1200" baseline="30000" dirty="0">
                <a:solidFill>
                  <a:srgbClr val="002060"/>
                </a:solidFill>
              </a:rPr>
              <a:t>2</a:t>
            </a:r>
            <a:r>
              <a:rPr lang="hr-HR" altLang="en-CN" sz="12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3805E00-D20D-BC68-D45B-38CB352CA182}"/>
              </a:ext>
            </a:extLst>
          </p:cNvPr>
          <p:cNvSpPr/>
          <p:nvPr/>
        </p:nvSpPr>
        <p:spPr>
          <a:xfrm>
            <a:off x="1115616" y="4020328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4BDEF1F-B5B6-0E7E-B4FC-A7F8574A3B6A}"/>
              </a:ext>
            </a:extLst>
          </p:cNvPr>
          <p:cNvSpPr/>
          <p:nvPr/>
        </p:nvSpPr>
        <p:spPr>
          <a:xfrm>
            <a:off x="1335737" y="4181626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E585456-2F40-4627-7FF4-1BF845D94EB3}"/>
              </a:ext>
            </a:extLst>
          </p:cNvPr>
          <p:cNvSpPr/>
          <p:nvPr/>
        </p:nvSpPr>
        <p:spPr>
          <a:xfrm>
            <a:off x="1667981" y="4005064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B9DEFC-1CC7-DC4B-D3AF-CED1ECBD485B}"/>
              </a:ext>
            </a:extLst>
          </p:cNvPr>
          <p:cNvSpPr/>
          <p:nvPr/>
        </p:nvSpPr>
        <p:spPr>
          <a:xfrm>
            <a:off x="1811975" y="4354071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CBEEBD7-3467-A259-0723-7F44830A3707}"/>
              </a:ext>
            </a:extLst>
          </p:cNvPr>
          <p:cNvSpPr/>
          <p:nvPr/>
        </p:nvSpPr>
        <p:spPr>
          <a:xfrm>
            <a:off x="2125118" y="4395089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E70EF8-A025-5CA7-0842-A52904C16EEA}"/>
              </a:ext>
            </a:extLst>
          </p:cNvPr>
          <p:cNvSpPr/>
          <p:nvPr/>
        </p:nvSpPr>
        <p:spPr>
          <a:xfrm>
            <a:off x="2464238" y="4301819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65C911-9172-9C4E-35BB-2B9E9D68E7D7}"/>
              </a:ext>
            </a:extLst>
          </p:cNvPr>
          <p:cNvSpPr/>
          <p:nvPr/>
        </p:nvSpPr>
        <p:spPr>
          <a:xfrm>
            <a:off x="2750908" y="4499200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E1BCF4-3A30-B737-E22D-6938E6B848D8}"/>
              </a:ext>
            </a:extLst>
          </p:cNvPr>
          <p:cNvSpPr/>
          <p:nvPr/>
        </p:nvSpPr>
        <p:spPr>
          <a:xfrm>
            <a:off x="3247345" y="4439832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02512C5-3EFC-E9C2-AB0A-DFC9C4900A4C}"/>
              </a:ext>
            </a:extLst>
          </p:cNvPr>
          <p:cNvSpPr/>
          <p:nvPr/>
        </p:nvSpPr>
        <p:spPr>
          <a:xfrm>
            <a:off x="1115616" y="4473501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4D291B2-85E7-9011-D233-92436509C9CC}"/>
              </a:ext>
            </a:extLst>
          </p:cNvPr>
          <p:cNvSpPr/>
          <p:nvPr/>
        </p:nvSpPr>
        <p:spPr>
          <a:xfrm>
            <a:off x="1335737" y="4634799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DD55FEB-8A27-CAB5-99DC-3CF7ECA71843}"/>
              </a:ext>
            </a:extLst>
          </p:cNvPr>
          <p:cNvSpPr/>
          <p:nvPr/>
        </p:nvSpPr>
        <p:spPr>
          <a:xfrm>
            <a:off x="1667981" y="4458237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DA78BDF-72E4-EF5D-8ABD-BEBF4835B25B}"/>
              </a:ext>
            </a:extLst>
          </p:cNvPr>
          <p:cNvSpPr/>
          <p:nvPr/>
        </p:nvSpPr>
        <p:spPr>
          <a:xfrm>
            <a:off x="1811975" y="4807244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03C2CF9-B3FB-2E33-DD33-9B58257A5BB0}"/>
              </a:ext>
            </a:extLst>
          </p:cNvPr>
          <p:cNvSpPr/>
          <p:nvPr/>
        </p:nvSpPr>
        <p:spPr>
          <a:xfrm>
            <a:off x="2125118" y="4848262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F58701-DE2E-6A26-265B-3C3DC20B2CDE}"/>
              </a:ext>
            </a:extLst>
          </p:cNvPr>
          <p:cNvSpPr/>
          <p:nvPr/>
        </p:nvSpPr>
        <p:spPr>
          <a:xfrm>
            <a:off x="2464238" y="4754992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C938C31-7A2B-6D7A-301A-B20B1C0FC19D}"/>
              </a:ext>
            </a:extLst>
          </p:cNvPr>
          <p:cNvSpPr/>
          <p:nvPr/>
        </p:nvSpPr>
        <p:spPr>
          <a:xfrm>
            <a:off x="2750908" y="4952373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EC8D29D-36FD-CB5A-AC1E-5B43C0D7E31C}"/>
              </a:ext>
            </a:extLst>
          </p:cNvPr>
          <p:cNvSpPr/>
          <p:nvPr/>
        </p:nvSpPr>
        <p:spPr>
          <a:xfrm>
            <a:off x="3247345" y="4893005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AAD3788-7B70-6722-217C-092BDA7C1DF3}"/>
              </a:ext>
            </a:extLst>
          </p:cNvPr>
          <p:cNvSpPr/>
          <p:nvPr/>
        </p:nvSpPr>
        <p:spPr>
          <a:xfrm>
            <a:off x="1115616" y="4689525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4B36719-EFFB-9F67-9AFF-0DA1F6610579}"/>
              </a:ext>
            </a:extLst>
          </p:cNvPr>
          <p:cNvSpPr/>
          <p:nvPr/>
        </p:nvSpPr>
        <p:spPr>
          <a:xfrm>
            <a:off x="1335737" y="4850823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0D90300-7D7E-0ACD-AED9-937C2D49A03D}"/>
              </a:ext>
            </a:extLst>
          </p:cNvPr>
          <p:cNvSpPr/>
          <p:nvPr/>
        </p:nvSpPr>
        <p:spPr>
          <a:xfrm>
            <a:off x="1667981" y="4674261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E0E9BC1-D0AE-3BB9-385F-96402AFFD796}"/>
              </a:ext>
            </a:extLst>
          </p:cNvPr>
          <p:cNvSpPr/>
          <p:nvPr/>
        </p:nvSpPr>
        <p:spPr>
          <a:xfrm>
            <a:off x="1811975" y="5023268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1A5001-EAFE-EDE9-432D-DB905AA6A3AF}"/>
              </a:ext>
            </a:extLst>
          </p:cNvPr>
          <p:cNvSpPr/>
          <p:nvPr/>
        </p:nvSpPr>
        <p:spPr>
          <a:xfrm>
            <a:off x="2125118" y="5064286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1A104A4-D134-1896-0FB4-C69453493F79}"/>
              </a:ext>
            </a:extLst>
          </p:cNvPr>
          <p:cNvSpPr/>
          <p:nvPr/>
        </p:nvSpPr>
        <p:spPr>
          <a:xfrm>
            <a:off x="2464238" y="4971016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FBDA502-A5AF-FA95-DDF9-5F40849615E0}"/>
              </a:ext>
            </a:extLst>
          </p:cNvPr>
          <p:cNvSpPr/>
          <p:nvPr/>
        </p:nvSpPr>
        <p:spPr>
          <a:xfrm>
            <a:off x="2750908" y="5168397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B8786B6-9AEA-9090-6583-9E7C129D1A7C}"/>
              </a:ext>
            </a:extLst>
          </p:cNvPr>
          <p:cNvSpPr/>
          <p:nvPr/>
        </p:nvSpPr>
        <p:spPr>
          <a:xfrm>
            <a:off x="3247345" y="5109029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EB015D-B7C3-0115-77A7-015A90BE88D9}"/>
              </a:ext>
            </a:extLst>
          </p:cNvPr>
          <p:cNvSpPr/>
          <p:nvPr/>
        </p:nvSpPr>
        <p:spPr>
          <a:xfrm>
            <a:off x="1115616" y="4905549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37003A6-D8E9-B9F3-C14A-0D2BABD274E7}"/>
              </a:ext>
            </a:extLst>
          </p:cNvPr>
          <p:cNvSpPr/>
          <p:nvPr/>
        </p:nvSpPr>
        <p:spPr>
          <a:xfrm>
            <a:off x="1335737" y="5066847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7350104-A943-4408-D3AD-580993F20607}"/>
              </a:ext>
            </a:extLst>
          </p:cNvPr>
          <p:cNvSpPr/>
          <p:nvPr/>
        </p:nvSpPr>
        <p:spPr>
          <a:xfrm>
            <a:off x="1667981" y="4890285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4922A6C-DF59-9685-43EC-218AF36AEF96}"/>
              </a:ext>
            </a:extLst>
          </p:cNvPr>
          <p:cNvSpPr/>
          <p:nvPr/>
        </p:nvSpPr>
        <p:spPr>
          <a:xfrm>
            <a:off x="1811975" y="5239292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6C96F51-A59F-648F-EA64-1732C0F1B303}"/>
              </a:ext>
            </a:extLst>
          </p:cNvPr>
          <p:cNvSpPr/>
          <p:nvPr/>
        </p:nvSpPr>
        <p:spPr>
          <a:xfrm>
            <a:off x="2125118" y="5280310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5F460B-744A-36C6-2F2F-77258C2EC5E5}"/>
              </a:ext>
            </a:extLst>
          </p:cNvPr>
          <p:cNvSpPr/>
          <p:nvPr/>
        </p:nvSpPr>
        <p:spPr>
          <a:xfrm>
            <a:off x="2464238" y="5187040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26793A1-A75C-9B60-AAC9-B58DFD6FBC70}"/>
              </a:ext>
            </a:extLst>
          </p:cNvPr>
          <p:cNvSpPr/>
          <p:nvPr/>
        </p:nvSpPr>
        <p:spPr>
          <a:xfrm>
            <a:off x="2750908" y="5384421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D70D282-7172-4369-EAA9-77265A2116D6}"/>
              </a:ext>
            </a:extLst>
          </p:cNvPr>
          <p:cNvSpPr/>
          <p:nvPr/>
        </p:nvSpPr>
        <p:spPr>
          <a:xfrm>
            <a:off x="3247345" y="5325053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335D28D-C7D1-1D67-2BD9-1658709E3551}"/>
              </a:ext>
            </a:extLst>
          </p:cNvPr>
          <p:cNvSpPr/>
          <p:nvPr/>
        </p:nvSpPr>
        <p:spPr>
          <a:xfrm>
            <a:off x="1115616" y="5265589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83613D5-AB03-E791-174D-DF2DE03210A2}"/>
              </a:ext>
            </a:extLst>
          </p:cNvPr>
          <p:cNvSpPr/>
          <p:nvPr/>
        </p:nvSpPr>
        <p:spPr>
          <a:xfrm>
            <a:off x="1335737" y="5426887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F59D083-E104-093F-07FD-B92EC33EE228}"/>
              </a:ext>
            </a:extLst>
          </p:cNvPr>
          <p:cNvSpPr/>
          <p:nvPr/>
        </p:nvSpPr>
        <p:spPr>
          <a:xfrm>
            <a:off x="1667981" y="5250325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CB2A3DC-81A2-225A-CECF-BDABFD2FD324}"/>
              </a:ext>
            </a:extLst>
          </p:cNvPr>
          <p:cNvSpPr/>
          <p:nvPr/>
        </p:nvSpPr>
        <p:spPr>
          <a:xfrm>
            <a:off x="1811975" y="5599332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8C19283-076C-8D89-0BD0-532A78CE69E9}"/>
              </a:ext>
            </a:extLst>
          </p:cNvPr>
          <p:cNvSpPr/>
          <p:nvPr/>
        </p:nvSpPr>
        <p:spPr>
          <a:xfrm>
            <a:off x="2125118" y="5640350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F73C793-2E06-5C86-BCBC-75342A295DA1}"/>
              </a:ext>
            </a:extLst>
          </p:cNvPr>
          <p:cNvSpPr/>
          <p:nvPr/>
        </p:nvSpPr>
        <p:spPr>
          <a:xfrm>
            <a:off x="2464238" y="5547080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D70BDF1-A3B4-64DE-C468-3E65E438CDE4}"/>
              </a:ext>
            </a:extLst>
          </p:cNvPr>
          <p:cNvSpPr/>
          <p:nvPr/>
        </p:nvSpPr>
        <p:spPr>
          <a:xfrm>
            <a:off x="2750908" y="5744461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564F8E4-9BF9-F4E3-3E0E-3EDEAD9E33A8}"/>
              </a:ext>
            </a:extLst>
          </p:cNvPr>
          <p:cNvSpPr/>
          <p:nvPr/>
        </p:nvSpPr>
        <p:spPr>
          <a:xfrm>
            <a:off x="3247345" y="5685093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2F63FAA-0F12-4A8F-526C-C3485C896A08}"/>
              </a:ext>
            </a:extLst>
          </p:cNvPr>
          <p:cNvSpPr/>
          <p:nvPr/>
        </p:nvSpPr>
        <p:spPr>
          <a:xfrm>
            <a:off x="5320591" y="4092336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31CF743-42D2-EC76-DD1F-D6403B1DF677}"/>
              </a:ext>
            </a:extLst>
          </p:cNvPr>
          <p:cNvSpPr/>
          <p:nvPr/>
        </p:nvSpPr>
        <p:spPr>
          <a:xfrm>
            <a:off x="5540712" y="4253634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929DB2-54EB-3F02-9C84-3500B2784C5A}"/>
              </a:ext>
            </a:extLst>
          </p:cNvPr>
          <p:cNvSpPr/>
          <p:nvPr/>
        </p:nvSpPr>
        <p:spPr>
          <a:xfrm>
            <a:off x="5872956" y="4077072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3704734-2325-341B-F451-9D8F61CE194C}"/>
              </a:ext>
            </a:extLst>
          </p:cNvPr>
          <p:cNvSpPr/>
          <p:nvPr/>
        </p:nvSpPr>
        <p:spPr>
          <a:xfrm>
            <a:off x="6016950" y="4426079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63FB017-C425-1544-2F8D-5B55689861E6}"/>
              </a:ext>
            </a:extLst>
          </p:cNvPr>
          <p:cNvSpPr/>
          <p:nvPr/>
        </p:nvSpPr>
        <p:spPr>
          <a:xfrm>
            <a:off x="6330093" y="4467097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CC2DA-8C3A-6D7A-28B2-8CA50B04E215}"/>
              </a:ext>
            </a:extLst>
          </p:cNvPr>
          <p:cNvSpPr/>
          <p:nvPr/>
        </p:nvSpPr>
        <p:spPr>
          <a:xfrm>
            <a:off x="6669213" y="4373827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5086EE9-B79E-CF08-6D8B-2677562945FC}"/>
              </a:ext>
            </a:extLst>
          </p:cNvPr>
          <p:cNvSpPr/>
          <p:nvPr/>
        </p:nvSpPr>
        <p:spPr>
          <a:xfrm>
            <a:off x="6955883" y="4571208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53B3363-8215-E571-141B-BC3F09F24150}"/>
              </a:ext>
            </a:extLst>
          </p:cNvPr>
          <p:cNvSpPr/>
          <p:nvPr/>
        </p:nvSpPr>
        <p:spPr>
          <a:xfrm>
            <a:off x="7452320" y="4511840"/>
            <a:ext cx="72008" cy="6080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7F24996-CCD2-E5F9-9614-FBB952B14F7F}"/>
              </a:ext>
            </a:extLst>
          </p:cNvPr>
          <p:cNvSpPr/>
          <p:nvPr/>
        </p:nvSpPr>
        <p:spPr>
          <a:xfrm>
            <a:off x="5320591" y="4545509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C65CF0-318A-1909-152E-FFEC31F1E5A7}"/>
              </a:ext>
            </a:extLst>
          </p:cNvPr>
          <p:cNvSpPr/>
          <p:nvPr/>
        </p:nvSpPr>
        <p:spPr>
          <a:xfrm>
            <a:off x="5540712" y="4706807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8853D8D-CBBC-99CD-1C02-08BCA12561FF}"/>
              </a:ext>
            </a:extLst>
          </p:cNvPr>
          <p:cNvSpPr/>
          <p:nvPr/>
        </p:nvSpPr>
        <p:spPr>
          <a:xfrm>
            <a:off x="5872956" y="4530245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5157593-949D-8F5B-200F-5DFAF201EEB0}"/>
              </a:ext>
            </a:extLst>
          </p:cNvPr>
          <p:cNvSpPr/>
          <p:nvPr/>
        </p:nvSpPr>
        <p:spPr>
          <a:xfrm>
            <a:off x="6016950" y="4879252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53630D5-3842-4EED-3DE4-939331045CDF}"/>
              </a:ext>
            </a:extLst>
          </p:cNvPr>
          <p:cNvSpPr/>
          <p:nvPr/>
        </p:nvSpPr>
        <p:spPr>
          <a:xfrm>
            <a:off x="6330093" y="4920270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52F763A-A9FA-1B2A-3521-7BB7BB3DA48A}"/>
              </a:ext>
            </a:extLst>
          </p:cNvPr>
          <p:cNvSpPr/>
          <p:nvPr/>
        </p:nvSpPr>
        <p:spPr>
          <a:xfrm>
            <a:off x="6669213" y="4827000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9F7FD12-0673-5909-D49B-CC95B74C6392}"/>
              </a:ext>
            </a:extLst>
          </p:cNvPr>
          <p:cNvSpPr/>
          <p:nvPr/>
        </p:nvSpPr>
        <p:spPr>
          <a:xfrm>
            <a:off x="6955883" y="5024381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95684AE-F387-D0A0-F610-453D1882C346}"/>
              </a:ext>
            </a:extLst>
          </p:cNvPr>
          <p:cNvSpPr/>
          <p:nvPr/>
        </p:nvSpPr>
        <p:spPr>
          <a:xfrm>
            <a:off x="7452320" y="4965013"/>
            <a:ext cx="72008" cy="60803"/>
          </a:xfrm>
          <a:prstGeom prst="ellipse">
            <a:avLst/>
          </a:prstGeom>
          <a:solidFill>
            <a:srgbClr val="76D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2EEC491-2A5C-D779-4642-A5A21F077A92}"/>
              </a:ext>
            </a:extLst>
          </p:cNvPr>
          <p:cNvSpPr/>
          <p:nvPr/>
        </p:nvSpPr>
        <p:spPr>
          <a:xfrm>
            <a:off x="5320591" y="4761533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FAE858C-1455-2376-2BDF-99611797CB19}"/>
              </a:ext>
            </a:extLst>
          </p:cNvPr>
          <p:cNvSpPr/>
          <p:nvPr/>
        </p:nvSpPr>
        <p:spPr>
          <a:xfrm>
            <a:off x="5540712" y="4922831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0EE8B3B-DA48-6759-D607-D9473774ABEE}"/>
              </a:ext>
            </a:extLst>
          </p:cNvPr>
          <p:cNvSpPr/>
          <p:nvPr/>
        </p:nvSpPr>
        <p:spPr>
          <a:xfrm>
            <a:off x="5872956" y="4746269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9E676C5-144B-8F74-7DD2-81B28F26D30D}"/>
              </a:ext>
            </a:extLst>
          </p:cNvPr>
          <p:cNvSpPr/>
          <p:nvPr/>
        </p:nvSpPr>
        <p:spPr>
          <a:xfrm>
            <a:off x="6016950" y="5095276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12A6091-C72E-DF58-F20D-A032AFB2DDAB}"/>
              </a:ext>
            </a:extLst>
          </p:cNvPr>
          <p:cNvSpPr/>
          <p:nvPr/>
        </p:nvSpPr>
        <p:spPr>
          <a:xfrm>
            <a:off x="6330093" y="5136294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244756F-3F1F-2456-696F-CF2DA1B16A94}"/>
              </a:ext>
            </a:extLst>
          </p:cNvPr>
          <p:cNvSpPr/>
          <p:nvPr/>
        </p:nvSpPr>
        <p:spPr>
          <a:xfrm>
            <a:off x="6669213" y="5043024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93B03F7-28DA-BFFF-2F6C-CD55536A4F09}"/>
              </a:ext>
            </a:extLst>
          </p:cNvPr>
          <p:cNvSpPr/>
          <p:nvPr/>
        </p:nvSpPr>
        <p:spPr>
          <a:xfrm>
            <a:off x="6955883" y="5240405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5E33EB8-1BF7-6C47-9B6A-DB832A172E36}"/>
              </a:ext>
            </a:extLst>
          </p:cNvPr>
          <p:cNvSpPr/>
          <p:nvPr/>
        </p:nvSpPr>
        <p:spPr>
          <a:xfrm>
            <a:off x="7452320" y="5181037"/>
            <a:ext cx="72008" cy="608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CE97D5D-B552-7AD2-BB82-CD7C934158AD}"/>
              </a:ext>
            </a:extLst>
          </p:cNvPr>
          <p:cNvSpPr/>
          <p:nvPr/>
        </p:nvSpPr>
        <p:spPr>
          <a:xfrm>
            <a:off x="5320591" y="4977557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EB1B94B-CFB0-1C7F-22F2-CAE3242F642E}"/>
              </a:ext>
            </a:extLst>
          </p:cNvPr>
          <p:cNvSpPr/>
          <p:nvPr/>
        </p:nvSpPr>
        <p:spPr>
          <a:xfrm>
            <a:off x="5540712" y="5138855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CECDE36-B92E-0F59-DF32-752E416617E7}"/>
              </a:ext>
            </a:extLst>
          </p:cNvPr>
          <p:cNvSpPr/>
          <p:nvPr/>
        </p:nvSpPr>
        <p:spPr>
          <a:xfrm>
            <a:off x="5872956" y="4962293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D753E10-DC29-2B4E-E4FB-38A3DA87AEDA}"/>
              </a:ext>
            </a:extLst>
          </p:cNvPr>
          <p:cNvSpPr/>
          <p:nvPr/>
        </p:nvSpPr>
        <p:spPr>
          <a:xfrm>
            <a:off x="6016950" y="5311300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9AE69F6-1AA9-3806-72CA-E8B05978DB51}"/>
              </a:ext>
            </a:extLst>
          </p:cNvPr>
          <p:cNvSpPr/>
          <p:nvPr/>
        </p:nvSpPr>
        <p:spPr>
          <a:xfrm>
            <a:off x="6330093" y="5352318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2F070BF-CA65-2B6E-68DC-E26039FE2225}"/>
              </a:ext>
            </a:extLst>
          </p:cNvPr>
          <p:cNvSpPr/>
          <p:nvPr/>
        </p:nvSpPr>
        <p:spPr>
          <a:xfrm>
            <a:off x="6669213" y="5259048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12A6991-8EC9-3BA2-6F5D-17F57FA5F660}"/>
              </a:ext>
            </a:extLst>
          </p:cNvPr>
          <p:cNvSpPr/>
          <p:nvPr/>
        </p:nvSpPr>
        <p:spPr>
          <a:xfrm>
            <a:off x="6955883" y="5456429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3F0BF9A-70E8-0E69-94CC-7059439C96B9}"/>
              </a:ext>
            </a:extLst>
          </p:cNvPr>
          <p:cNvSpPr/>
          <p:nvPr/>
        </p:nvSpPr>
        <p:spPr>
          <a:xfrm>
            <a:off x="7452320" y="5397061"/>
            <a:ext cx="72008" cy="6080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629F1074-D9D1-2691-E7F0-F98AA16BE6BB}"/>
              </a:ext>
            </a:extLst>
          </p:cNvPr>
          <p:cNvSpPr/>
          <p:nvPr/>
        </p:nvSpPr>
        <p:spPr>
          <a:xfrm>
            <a:off x="5320591" y="5337597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CB9A639-A441-007A-90AE-FDFC5B3D0937}"/>
              </a:ext>
            </a:extLst>
          </p:cNvPr>
          <p:cNvSpPr/>
          <p:nvPr/>
        </p:nvSpPr>
        <p:spPr>
          <a:xfrm>
            <a:off x="5540712" y="5498895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1497972-B5B8-AA65-EEA7-B2B287AE2912}"/>
              </a:ext>
            </a:extLst>
          </p:cNvPr>
          <p:cNvSpPr/>
          <p:nvPr/>
        </p:nvSpPr>
        <p:spPr>
          <a:xfrm>
            <a:off x="5872956" y="5322333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6A1B740-0431-6BD4-F645-8078FD5D411B}"/>
              </a:ext>
            </a:extLst>
          </p:cNvPr>
          <p:cNvSpPr/>
          <p:nvPr/>
        </p:nvSpPr>
        <p:spPr>
          <a:xfrm>
            <a:off x="6016950" y="5671340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1977F71-224B-9F59-9EF2-1928DC6920CD}"/>
              </a:ext>
            </a:extLst>
          </p:cNvPr>
          <p:cNvSpPr/>
          <p:nvPr/>
        </p:nvSpPr>
        <p:spPr>
          <a:xfrm>
            <a:off x="6330093" y="5712358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33B22AD-5943-C14F-3753-14C1AEC215F4}"/>
              </a:ext>
            </a:extLst>
          </p:cNvPr>
          <p:cNvSpPr/>
          <p:nvPr/>
        </p:nvSpPr>
        <p:spPr>
          <a:xfrm>
            <a:off x="6669213" y="5619088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D009B24-8FBF-0FB6-DBF9-D9B7540B4791}"/>
              </a:ext>
            </a:extLst>
          </p:cNvPr>
          <p:cNvSpPr/>
          <p:nvPr/>
        </p:nvSpPr>
        <p:spPr>
          <a:xfrm>
            <a:off x="6955883" y="5816469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60351E3-D2F7-E71F-1C13-6DC40B4CFEAF}"/>
              </a:ext>
            </a:extLst>
          </p:cNvPr>
          <p:cNvSpPr/>
          <p:nvPr/>
        </p:nvSpPr>
        <p:spPr>
          <a:xfrm>
            <a:off x="7452320" y="5757101"/>
            <a:ext cx="72008" cy="60803"/>
          </a:xfrm>
          <a:prstGeom prst="ellipse">
            <a:avLst/>
          </a:prstGeom>
          <a:solidFill>
            <a:srgbClr val="008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43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C4000FE2-76A0-4F45-95F1-3AAFA6EF7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MMs are solved with ML/REML</a:t>
            </a:r>
            <a:endParaRPr lang="en-GB" dirty="0">
              <a:cs typeface="+mj-cs"/>
            </a:endParaRP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33CF9742-97FF-864B-BEEE-0899A4697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4319587"/>
          </a:xfrm>
        </p:spPr>
        <p:txBody>
          <a:bodyPr/>
          <a:lstStyle/>
          <a:p>
            <a:r>
              <a:rPr lang="tr-TR" altLang="en-CN" sz="2400" dirty="0">
                <a:ea typeface="ＭＳ Ｐゴシック" panose="020B0600070205080204" pitchFamily="34" charset="-128"/>
              </a:rPr>
              <a:t>Mixed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models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are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solved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with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Restricted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maximum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likelihood</a:t>
            </a:r>
            <a:r>
              <a:rPr lang="tr-TR" altLang="en-CN" sz="2400" dirty="0">
                <a:ea typeface="ＭＳ Ｐゴシック" panose="020B0600070205080204" pitchFamily="34" charset="-128"/>
              </a:rPr>
              <a:t> (REML)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to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get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unbiased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estimates</a:t>
            </a:r>
            <a:r>
              <a:rPr lang="tr-TR" altLang="en-CN" sz="2400" dirty="0">
                <a:ea typeface="ＭＳ Ｐゴシック" panose="020B0600070205080204" pitchFamily="34" charset="-128"/>
              </a:rPr>
              <a:t> of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variances</a:t>
            </a:r>
            <a:r>
              <a:rPr lang="tr-TR" altLang="en-CN" sz="2400" dirty="0">
                <a:ea typeface="ＭＳ Ｐゴシック" panose="020B0600070205080204" pitchFamily="34" charset="-128"/>
              </a:rPr>
              <a:t>,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maximum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likelihood</a:t>
            </a:r>
            <a:r>
              <a:rPr lang="tr-TR" altLang="en-CN" sz="2400" dirty="0">
                <a:ea typeface="ＭＳ Ｐゴシック" panose="020B0600070205080204" pitchFamily="34" charset="-128"/>
              </a:rPr>
              <a:t> (ML)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for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nested</a:t>
            </a:r>
            <a:r>
              <a:rPr lang="tr-TR" altLang="en-CN" sz="2400" dirty="0">
                <a:ea typeface="ＭＳ Ｐゴシック" panose="020B0600070205080204" pitchFamily="34" charset="-128"/>
              </a:rPr>
              <a:t> model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comparison</a:t>
            </a:r>
            <a:r>
              <a:rPr lang="tr-TR" altLang="en-CN" sz="2400" dirty="0">
                <a:ea typeface="ＭＳ Ｐゴシック" panose="020B0600070205080204" pitchFamily="34" charset="-128"/>
              </a:rPr>
              <a:t> (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LRTs</a:t>
            </a:r>
            <a:r>
              <a:rPr lang="tr-TR" altLang="en-CN" sz="2400" dirty="0">
                <a:ea typeface="ＭＳ Ｐゴシック" panose="020B0600070205080204" pitchFamily="34" charset="-128"/>
              </a:rPr>
              <a:t>, AIC,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AICc</a:t>
            </a:r>
            <a:r>
              <a:rPr lang="tr-TR" altLang="en-CN" sz="2400" dirty="0">
                <a:ea typeface="ＭＳ Ｐゴシック" panose="020B0600070205080204" pitchFamily="34" charset="-128"/>
              </a:rPr>
              <a:t>)</a:t>
            </a:r>
          </a:p>
          <a:p>
            <a:endParaRPr lang="tr-TR" altLang="en-CN" sz="2400" dirty="0">
              <a:ea typeface="ＭＳ Ｐゴシック" panose="020B0600070205080204" pitchFamily="34" charset="-128"/>
            </a:endParaRPr>
          </a:p>
          <a:p>
            <a:r>
              <a:rPr lang="tr-TR" altLang="en-CN" sz="2400" dirty="0">
                <a:ea typeface="ＭＳ Ｐゴシック" panose="020B0600070205080204" pitchFamily="34" charset="-128"/>
              </a:rPr>
              <a:t>I do not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fully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understand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maths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behind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REML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so</a:t>
            </a:r>
            <a:r>
              <a:rPr lang="tr-TR" altLang="en-CN" sz="2400" dirty="0">
                <a:ea typeface="ＭＳ Ｐゴシック" panose="020B0600070205080204" pitchFamily="34" charset="-128"/>
              </a:rPr>
              <a:t> i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will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explain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ML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estimation</a:t>
            </a:r>
            <a:r>
              <a:rPr lang="tr-TR" altLang="en-CN" sz="2400" dirty="0">
                <a:ea typeface="ＭＳ Ｐゴシック" panose="020B0600070205080204" pitchFamily="34" charset="-128"/>
              </a:rPr>
              <a:t> here as ML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REML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yield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identical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estimates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for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coefficients</a:t>
            </a:r>
            <a:r>
              <a:rPr lang="tr-TR" altLang="en-CN" sz="2400" dirty="0">
                <a:ea typeface="ＭＳ Ｐゴシック" panose="020B0600070205080204" pitchFamily="34" charset="-128"/>
              </a:rPr>
              <a:t> (β</a:t>
            </a:r>
            <a:r>
              <a:rPr lang="tr-TR" altLang="en-CN" sz="2400" baseline="-25000" dirty="0">
                <a:ea typeface="ＭＳ Ｐゴシック" panose="020B0600070205080204" pitchFamily="34" charset="-128"/>
              </a:rPr>
              <a:t>i</a:t>
            </a:r>
            <a:r>
              <a:rPr lang="tr-TR" altLang="en-CN" sz="2400" dirty="0">
                <a:ea typeface="ＭＳ Ｐゴシック" panose="020B0600070205080204" pitchFamily="34" charset="-128"/>
              </a:rPr>
              <a:t>)</a:t>
            </a:r>
          </a:p>
          <a:p>
            <a:endParaRPr lang="tr-TR" altLang="en-CN" sz="1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tr-TR" altLang="en-CN" sz="2800" dirty="0">
                <a:ea typeface="ＭＳ Ｐゴシック" panose="020B0600070205080204" pitchFamily="34" charset="-128"/>
              </a:rPr>
              <a:t>	</a:t>
            </a:r>
            <a:endParaRPr lang="en-GB" altLang="en-CN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GB" altLang="en-CN" sz="28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00601-511A-9243-B2E7-CCC36496D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325938"/>
            <a:ext cx="6254750" cy="566737"/>
          </a:xfrm>
          <a:prstGeom prst="rect">
            <a:avLst/>
          </a:prstGeom>
          <a:gradFill rotWithShape="1">
            <a:gsLst>
              <a:gs pos="0">
                <a:srgbClr val="FFFF85"/>
              </a:gs>
              <a:gs pos="100000">
                <a:srgbClr val="EBEB00"/>
              </a:gs>
            </a:gsLst>
            <a:lin ang="5400000"/>
          </a:gradFill>
          <a:ln w="9525">
            <a:solidFill>
              <a:srgbClr val="CCCC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CN" altLang="en-CN" sz="18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7DDFDD-34FE-704A-A60E-7D818D6879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67000"/>
            <a:ext cx="8229600" cy="3124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GB" altLang="en-CN" sz="2400">
                <a:ea typeface="ＭＳ Ｐゴシック" panose="020B0600070205080204" pitchFamily="34" charset="-128"/>
              </a:rPr>
              <a:t>Linear models make many assumptions, including: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The model makes biological sense/ physical sense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Additivity (terms are added together)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Linearity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Independence of errors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Homoscedasticity – equal variance of errors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Normality of errors.</a:t>
            </a:r>
          </a:p>
        </p:txBody>
      </p:sp>
      <p:sp>
        <p:nvSpPr>
          <p:cNvPr id="15363" name="Title 1">
            <a:extLst>
              <a:ext uri="{FF2B5EF4-FFF2-40B4-BE49-F238E27FC236}">
                <a16:creationId xmlns:a16="http://schemas.microsoft.com/office/drawing/2014/main" id="{5FF51FB7-BFD0-CB47-A0A9-3B77E22D0E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CN">
                <a:ea typeface="ＭＳ Ｐゴシック" panose="020B0600070205080204" pitchFamily="34" charset="-128"/>
              </a:rPr>
              <a:t>Assumptions of linear models</a:t>
            </a:r>
          </a:p>
        </p:txBody>
      </p:sp>
      <p:pic>
        <p:nvPicPr>
          <p:cNvPr id="15364" name="Picture 1">
            <a:extLst>
              <a:ext uri="{FF2B5EF4-FFF2-40B4-BE49-F238E27FC236}">
                <a16:creationId xmlns:a16="http://schemas.microsoft.com/office/drawing/2014/main" id="{9BB553EE-7F3B-9649-B128-92AE9E1B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r="12321" b="-13890"/>
          <a:stretch>
            <a:fillRect/>
          </a:stretch>
        </p:blipFill>
        <p:spPr bwMode="auto">
          <a:xfrm>
            <a:off x="914400" y="1828800"/>
            <a:ext cx="6654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DAC01-225B-334F-B882-B19DA3CC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60" y="5012565"/>
            <a:ext cx="6877053" cy="1583043"/>
          </a:xfrm>
          <a:prstGeom prst="rect">
            <a:avLst/>
          </a:prstGeom>
        </p:spPr>
      </p:pic>
      <p:sp>
        <p:nvSpPr>
          <p:cNvPr id="176130" name="Rectangle 2">
            <a:extLst>
              <a:ext uri="{FF2B5EF4-FFF2-40B4-BE49-F238E27FC236}">
                <a16:creationId xmlns:a16="http://schemas.microsoft.com/office/drawing/2014/main" id="{E5A554EE-7072-6B4A-AE26-D0789BE99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22238"/>
            <a:ext cx="7821612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Recall MLE for the linear model</a:t>
            </a:r>
            <a:endParaRPr lang="en-GB" dirty="0">
              <a:cs typeface="+mj-cs"/>
            </a:endParaRP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AAC81A64-5816-AD45-87F2-8E2F5D8578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199" y="1719263"/>
            <a:ext cx="7943727" cy="4013200"/>
          </a:xfrm>
        </p:spPr>
        <p:txBody>
          <a:bodyPr/>
          <a:lstStyle/>
          <a:p>
            <a:pPr>
              <a:defRPr/>
            </a:pP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linear</a:t>
            </a:r>
            <a:r>
              <a:rPr lang="tr-TR" altLang="en-CN" sz="2400" dirty="0">
                <a:ea typeface="ＭＳ Ｐゴシック" panose="020B0600070205080204" pitchFamily="34" charset="-128"/>
              </a:rPr>
              <a:t> model has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following</a:t>
            </a:r>
            <a:r>
              <a:rPr lang="tr-TR" altLang="en-CN" sz="2400" dirty="0">
                <a:ea typeface="ＭＳ Ｐゴシック" panose="020B0600070205080204" pitchFamily="34" charset="-128"/>
              </a:rPr>
              <a:t> form</a:t>
            </a:r>
          </a:p>
          <a:p>
            <a:pPr>
              <a:defRPr/>
            </a:pPr>
            <a:endParaRPr lang="tr-TR" altLang="en-CN" sz="1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  <a:defRPr/>
            </a:pPr>
            <a:r>
              <a:rPr lang="tr-TR" altLang="en-CN" sz="2800" dirty="0">
                <a:ea typeface="ＭＳ Ｐゴシック" panose="020B0600070205080204" pitchFamily="34" charset="-128"/>
              </a:rPr>
              <a:t>		</a:t>
            </a:r>
            <a:r>
              <a:rPr lang="tr-TR" altLang="en-CN" sz="28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y</a:t>
            </a:r>
            <a:r>
              <a:rPr lang="tr-T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=  X</a:t>
            </a:r>
            <a:r>
              <a:rPr lang="tr-TR" altLang="en-CN" sz="28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β</a:t>
            </a:r>
            <a:r>
              <a:rPr lang="tr-T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 </a:t>
            </a:r>
            <a:r>
              <a:rPr lang="tr-TR" altLang="en-CN" sz="2800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ε</a:t>
            </a:r>
            <a:r>
              <a:rPr lang="tr-T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     </a:t>
            </a:r>
            <a:r>
              <a:rPr lang="tr-TR" altLang="en-CN" sz="2800" dirty="0" err="1">
                <a:ea typeface="ＭＳ Ｐゴシック" panose="020B0600070205080204" pitchFamily="34" charset="-128"/>
              </a:rPr>
              <a:t>where</a:t>
            </a:r>
            <a:r>
              <a:rPr lang="tr-TR" altLang="en-CN" sz="2800" dirty="0">
                <a:ea typeface="ＭＳ Ｐゴシック" panose="020B0600070205080204" pitchFamily="34" charset="-128"/>
              </a:rPr>
              <a:t>   </a:t>
            </a:r>
            <a:r>
              <a:rPr lang="el-GR" altLang="en-CN" sz="28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ε</a:t>
            </a:r>
            <a:r>
              <a:rPr lang="el-G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∼  N( 0,σ</a:t>
            </a:r>
            <a:r>
              <a:rPr lang="en-US" altLang="en-CN" sz="2800" baseline="30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I</a:t>
            </a:r>
            <a:r>
              <a:rPr lang="el-G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)</a:t>
            </a:r>
            <a:endParaRPr lang="en-US" altLang="en-CN" sz="2800" dirty="0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CN" sz="10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GB" altLang="en-CN" sz="2400" dirty="0">
                <a:ea typeface="ＭＳ Ｐゴシック" panose="020B0600070205080204" pitchFamily="34" charset="-128"/>
              </a:rPr>
              <a:t>Remember that </a:t>
            </a:r>
            <a:r>
              <a:rPr lang="tr-TR" altLang="en-CN" sz="2400" b="1" dirty="0" err="1">
                <a:ea typeface="ＭＳ Ｐゴシック" panose="020B0600070205080204" pitchFamily="34" charset="-128"/>
              </a:rPr>
              <a:t>ε</a:t>
            </a:r>
            <a:r>
              <a:rPr lang="en-GB" altLang="en-CN" sz="2400" dirty="0">
                <a:ea typeface="ＭＳ Ｐゴシック" panose="020B0600070205080204" pitchFamily="34" charset="-128"/>
              </a:rPr>
              <a:t> is a vector of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altLang="en-CN" sz="2400" dirty="0">
                <a:ea typeface="ＭＳ Ｐゴシック" panose="020B0600070205080204" pitchFamily="34" charset="-128"/>
              </a:rPr>
              <a:t>    errors around the fitted line.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altLang="en-CN" sz="1200" dirty="0">
              <a:ea typeface="ＭＳ Ｐゴシック" panose="020B0600070205080204" pitchFamily="34" charset="-128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GB" altLang="en-CN" sz="12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GB" altLang="en-CN" sz="2400" dirty="0">
                <a:ea typeface="ＭＳ Ｐゴシック" panose="020B0600070205080204" pitchFamily="34" charset="-128"/>
              </a:rPr>
              <a:t>now</a:t>
            </a:r>
            <a:r>
              <a:rPr lang="en-GB" altLang="en-CN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E(var(</a:t>
            </a:r>
            <a:r>
              <a:rPr lang="tr-TR" altLang="en-CN" sz="2400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ε</a:t>
            </a:r>
            <a:r>
              <a:rPr lang="tr-TR" altLang="en-CN" sz="24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))</a:t>
            </a:r>
            <a:r>
              <a:rPr lang="tr-TR" altLang="en-CN" sz="2400" b="1" baseline="-25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</a:t>
            </a:r>
            <a:r>
              <a:rPr lang="en-GB" altLang="en-CN" sz="24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=</a:t>
            </a:r>
            <a:r>
              <a:rPr lang="el-GR" altLang="en-CN" sz="24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σ</a:t>
            </a:r>
            <a:r>
              <a:rPr lang="en-US" altLang="en-CN" sz="2400" baseline="30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CN" sz="24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CN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V = </a:t>
            </a:r>
            <a:r>
              <a:rPr lang="el-GR" altLang="en-CN" sz="24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σ</a:t>
            </a:r>
            <a:r>
              <a:rPr lang="en-US" altLang="en-CN" sz="2400" baseline="30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CN" sz="2400" dirty="0">
                <a:ea typeface="ＭＳ Ｐゴシック" panose="020B0600070205080204" pitchFamily="34" charset="-128"/>
              </a:rPr>
              <a:t>I, the data covariance matrix</a:t>
            </a:r>
            <a:endParaRPr lang="en-GB" altLang="en-CN" sz="24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GB" altLang="en-CN" sz="28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24BFC7F1-8A30-A64D-BF6D-F5F39D027371}"/>
              </a:ext>
            </a:extLst>
          </p:cNvPr>
          <p:cNvSpPr/>
          <p:nvPr/>
        </p:nvSpPr>
        <p:spPr>
          <a:xfrm>
            <a:off x="3042446" y="5108814"/>
            <a:ext cx="44450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DBA27B3-0E7B-274B-9B0F-0BBE75E31778}"/>
              </a:ext>
            </a:extLst>
          </p:cNvPr>
          <p:cNvSpPr/>
          <p:nvPr/>
        </p:nvSpPr>
        <p:spPr>
          <a:xfrm>
            <a:off x="3668713" y="5093527"/>
            <a:ext cx="46037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2827788C-EF40-3E4E-9075-11C4D94F0304}"/>
              </a:ext>
            </a:extLst>
          </p:cNvPr>
          <p:cNvSpPr/>
          <p:nvPr/>
        </p:nvSpPr>
        <p:spPr>
          <a:xfrm>
            <a:off x="6519863" y="5093527"/>
            <a:ext cx="46037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A398E267-C25A-9849-A832-71444A98CAE9}"/>
              </a:ext>
            </a:extLst>
          </p:cNvPr>
          <p:cNvSpPr/>
          <p:nvPr/>
        </p:nvSpPr>
        <p:spPr>
          <a:xfrm flipH="1">
            <a:off x="3286919" y="5115081"/>
            <a:ext cx="46037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37570007-871C-0D4E-A9A8-14F2E860FFE0}"/>
              </a:ext>
            </a:extLst>
          </p:cNvPr>
          <p:cNvSpPr/>
          <p:nvPr/>
        </p:nvSpPr>
        <p:spPr>
          <a:xfrm flipH="1">
            <a:off x="5518150" y="5093527"/>
            <a:ext cx="46038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793FBAB7-5CC2-544A-BB9B-E981B15C608D}"/>
              </a:ext>
            </a:extLst>
          </p:cNvPr>
          <p:cNvSpPr/>
          <p:nvPr/>
        </p:nvSpPr>
        <p:spPr>
          <a:xfrm flipH="1">
            <a:off x="8532813" y="5093527"/>
            <a:ext cx="46037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31755" name="TextBox 8">
            <a:extLst>
              <a:ext uri="{FF2B5EF4-FFF2-40B4-BE49-F238E27FC236}">
                <a16:creationId xmlns:a16="http://schemas.microsoft.com/office/drawing/2014/main" id="{CC1488BF-FBED-DD4A-BADC-217A83609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863" y="5639627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CN" altLang="en-CN"/>
              <a:t>x</a:t>
            </a:r>
          </a:p>
        </p:txBody>
      </p:sp>
      <p:sp>
        <p:nvSpPr>
          <p:cNvPr id="31756" name="TextBox 16">
            <a:extLst>
              <a:ext uri="{FF2B5EF4-FFF2-40B4-BE49-F238E27FC236}">
                <a16:creationId xmlns:a16="http://schemas.microsoft.com/office/drawing/2014/main" id="{26E80DF2-891E-1549-8EEE-65421CFB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1213" y="5639627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CN" altLang="en-CN"/>
              <a:t>=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3433A4F9-806A-CF4F-9696-4929F26D8F46}"/>
              </a:ext>
            </a:extLst>
          </p:cNvPr>
          <p:cNvSpPr/>
          <p:nvPr/>
        </p:nvSpPr>
        <p:spPr>
          <a:xfrm flipH="1">
            <a:off x="2896394" y="5072249"/>
            <a:ext cx="46039" cy="228960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F50059E4-A939-024C-A1D7-DCF01F012E8D}"/>
              </a:ext>
            </a:extLst>
          </p:cNvPr>
          <p:cNvSpPr/>
          <p:nvPr/>
        </p:nvSpPr>
        <p:spPr>
          <a:xfrm>
            <a:off x="1655759" y="5065354"/>
            <a:ext cx="45719" cy="235856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4B70B1-FCAD-B246-A4FB-4C7C9F0F529A}"/>
              </a:ext>
            </a:extLst>
          </p:cNvPr>
          <p:cNvSpPr txBox="1"/>
          <p:nvPr/>
        </p:nvSpPr>
        <p:spPr>
          <a:xfrm>
            <a:off x="6633089" y="49858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886894-B642-404C-8A8B-74E94C0ECF1C}"/>
              </a:ext>
            </a:extLst>
          </p:cNvPr>
          <p:cNvSpPr txBox="1"/>
          <p:nvPr/>
        </p:nvSpPr>
        <p:spPr>
          <a:xfrm>
            <a:off x="6916890" y="524351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E49A0-5FFD-DE42-862E-4C05E9926269}"/>
              </a:ext>
            </a:extLst>
          </p:cNvPr>
          <p:cNvSpPr txBox="1"/>
          <p:nvPr/>
        </p:nvSpPr>
        <p:spPr>
          <a:xfrm>
            <a:off x="7245866" y="54854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474EE-0B4B-194C-B796-54749A2B4F4B}"/>
              </a:ext>
            </a:extLst>
          </p:cNvPr>
          <p:cNvSpPr txBox="1"/>
          <p:nvPr/>
        </p:nvSpPr>
        <p:spPr>
          <a:xfrm>
            <a:off x="7879813" y="609910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622E0D-3FE3-F240-80F2-55852DECDD35}"/>
              </a:ext>
            </a:extLst>
          </p:cNvPr>
          <p:cNvSpPr txBox="1"/>
          <p:nvPr/>
        </p:nvSpPr>
        <p:spPr>
          <a:xfrm>
            <a:off x="8269264" y="628632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D3762-F203-FD4A-8691-6C589C4E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89" y="2892733"/>
            <a:ext cx="2039652" cy="18566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E5A554EE-7072-6B4A-AE26-D0789BE99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22238"/>
            <a:ext cx="7821612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Recall MLE for the linear model</a:t>
            </a:r>
            <a:endParaRPr lang="en-GB" dirty="0"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9262"/>
                <a:ext cx="8435280" cy="513873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tr-TR" altLang="en-CN" sz="2400" dirty="0">
                    <a:ea typeface="ＭＳ Ｐゴシック" panose="020B0600070205080204" pitchFamily="34" charset="-128"/>
                  </a:rPr>
                  <a:t>The </a:t>
                </a:r>
                <a:r>
                  <a:rPr lang="tr-TR" altLang="en-CN" sz="2400" u="sng" dirty="0" err="1">
                    <a:ea typeface="ＭＳ Ｐゴシック" panose="020B0600070205080204" pitchFamily="34" charset="-128"/>
                  </a:rPr>
                  <a:t>simple</a:t>
                </a:r>
                <a:r>
                  <a:rPr lang="tr-TR" altLang="en-CN" sz="2400" u="sng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u="sng" dirty="0" err="1">
                    <a:ea typeface="ＭＳ Ｐゴシック" panose="020B0600070205080204" pitchFamily="34" charset="-128"/>
                  </a:rPr>
                  <a:t>linear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model has a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pdf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of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the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form</a:t>
                </a:r>
                <a:endParaRPr lang="tr-TR" altLang="en-CN" sz="1000" dirty="0">
                  <a:ea typeface="ＭＳ Ｐゴシック" panose="020B0600070205080204" pitchFamily="34" charset="-128"/>
                </a:endParaRPr>
              </a:p>
              <a:p>
                <a:pPr algn="ctr">
                  <a:buNone/>
                  <a:defRPr/>
                </a:pPr>
                <a:r>
                  <a:rPr lang="tr-TR" altLang="en-CN" sz="2000" dirty="0">
                    <a:ea typeface="ＭＳ Ｐゴシック" panose="020B0600070205080204" pitchFamily="34" charset="-128"/>
                  </a:rPr>
                  <a:t>	</a:t>
                </a:r>
                <a:r>
                  <a:rPr lang="en-CN" sz="2000" dirty="0"/>
                  <a:t> </a:t>
                </a:r>
                <a14:m>
                  <m:oMath xmlns:m="http://schemas.openxmlformats.org/officeDocument/2006/math">
                    <m:r>
                      <a:rPr lang="en-CN" sz="24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N" sz="24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N" sz="24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CN" sz="1000" dirty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 </a:t>
                </a:r>
              </a:p>
              <a:p>
                <a:pPr>
                  <a:defRPr/>
                </a:pPr>
                <a:r>
                  <a:rPr lang="en-US" altLang="en-CN" sz="2400" dirty="0">
                    <a:ea typeface="ＭＳ Ｐゴシック" panose="020B0600070205080204" pitchFamily="34" charset="-128"/>
                  </a:rPr>
                  <a:t>This converts to a likelihood of the form for n observations</a:t>
                </a:r>
                <a:endParaRPr lang="en-GB" altLang="en-CN" sz="2400" dirty="0">
                  <a:ea typeface="ＭＳ Ｐゴシック" panose="020B0600070205080204" pitchFamily="34" charset="-128"/>
                </a:endParaRPr>
              </a:p>
              <a:p>
                <a:pPr marL="0" indent="0">
                  <a:buFont typeface="Wingdings" pitchFamily="2" charset="2"/>
                  <a:buNone/>
                  <a:defRPr/>
                </a:pPr>
                <a:endParaRPr lang="en-GB" altLang="en-CN" sz="1200" dirty="0"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  <a:p>
                <a:pPr marL="0" indent="0">
                  <a:buFont typeface="Wingdings" pitchFamily="2" charset="2"/>
                  <a:buNone/>
                  <a:defRPr/>
                </a:pPr>
                <a:endParaRPr lang="en-GB" altLang="en-CN" sz="12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GB" altLang="en-CN" sz="2400" dirty="0">
                    <a:ea typeface="ＭＳ Ｐゴシック" panose="020B0600070205080204" pitchFamily="34" charset="-128"/>
                  </a:rPr>
                  <a:t>Now as </a:t>
                </a:r>
                <a:r>
                  <a:rPr lang="en-GB" altLang="en-CN" sz="2400" dirty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 E(var(</a:t>
                </a:r>
                <a:r>
                  <a:rPr lang="tr-TR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ε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))</a:t>
                </a:r>
                <a:r>
                  <a:rPr lang="tr-TR" altLang="en-CN" sz="2400" baseline="-25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</a:t>
                </a:r>
                <a:r>
                  <a:rPr lang="en-GB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=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σ</a:t>
                </a:r>
                <a:r>
                  <a:rPr lang="en-US" altLang="en-CN" sz="2400" baseline="30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2 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, so 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σ</a:t>
                </a:r>
                <a:r>
                  <a:rPr lang="en-US" altLang="en-CN" sz="2400" baseline="30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2 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I = </a:t>
                </a:r>
                <a:r>
                  <a:rPr lang="en-US" altLang="en-CN" sz="2400" dirty="0">
                    <a:solidFill>
                      <a:srgbClr val="FF0000"/>
                    </a:solidFill>
                    <a:ea typeface="ＭＳ Ｐゴシック" panose="020B0600070205080204" pitchFamily="34" charset="-128"/>
                  </a:rPr>
                  <a:t>V</a:t>
                </a:r>
                <a:r>
                  <a:rPr lang="en-US" altLang="en-CN" sz="2400" dirty="0">
                    <a:ea typeface="ＭＳ Ｐゴシック" panose="020B0600070205080204" pitchFamily="34" charset="-128"/>
                  </a:rPr>
                  <a:t>, and</a:t>
                </a:r>
                <a:endParaRPr lang="en-GB" altLang="en-CN" sz="24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altLang="en-CN" sz="28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GB" altLang="en-CN" sz="2400" dirty="0">
                    <a:ea typeface="ＭＳ Ｐゴシック" panose="020B0600070205080204" pitchFamily="34" charset="-128"/>
                  </a:rPr>
                  <a:t>Solving this yields coefficient estimates:</a:t>
                </a:r>
              </a:p>
              <a:p>
                <a:pPr>
                  <a:defRPr/>
                </a:pPr>
                <a:endParaRPr lang="en-GB" altLang="en-CN" sz="1000" dirty="0">
                  <a:ea typeface="ＭＳ Ｐゴシック" panose="020B0600070205080204" pitchFamily="34" charset="-128"/>
                </a:endParaRPr>
              </a:p>
              <a:p>
                <a:pPr marL="0" indent="0" algn="ctr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20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CN" sz="2000" b="1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CN" sz="2000" dirty="0">
                    <a:solidFill>
                      <a:srgbClr val="0432FF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N" sz="2000" b="1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𝒃𝒆𝒄𝒂𝒖𝒔𝒆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altLang="en-CN" sz="2000" dirty="0">
                        <a:solidFill>
                          <a:srgbClr val="0432FF"/>
                        </a:solidFill>
                        <a:ea typeface="ＭＳ Ｐゴシック" panose="020B0600070205080204" pitchFamily="34" charset="-128"/>
                      </a:rPr>
                      <m:t>σ</m:t>
                    </m:r>
                    <m:r>
                      <m:rPr>
                        <m:nor/>
                      </m:rPr>
                      <a:rPr lang="en-US" altLang="en-CN" sz="2000" baseline="30000" dirty="0">
                        <a:solidFill>
                          <a:srgbClr val="0432FF"/>
                        </a:solidFill>
                        <a:ea typeface="ＭＳ Ｐゴシック" panose="020B0600070205080204" pitchFamily="34" charset="-128"/>
                      </a:rPr>
                      <m:t>2</m:t>
                    </m:r>
                    <m:r>
                      <m:rPr>
                        <m:nor/>
                      </m:rPr>
                      <a:rPr lang="en-US" altLang="en-CN" sz="2000" dirty="0">
                        <a:solidFill>
                          <a:srgbClr val="0432FF"/>
                        </a:solidFill>
                        <a:ea typeface="ＭＳ Ｐゴシック" panose="020B0600070205080204" pitchFamily="34" charset="-128"/>
                      </a:rPr>
                      <m:t>I</m:t>
                    </m:r>
                    <m:r>
                      <m:rPr>
                        <m:nor/>
                      </m:rPr>
                      <a:rPr lang="en-US" altLang="en-CN" sz="2000" b="0" i="0" dirty="0" smtClean="0">
                        <a:solidFill>
                          <a:srgbClr val="0432FF"/>
                        </a:solidFill>
                        <a:ea typeface="ＭＳ Ｐゴシック" panose="020B0600070205080204" pitchFamily="34" charset="-128"/>
                      </a:rPr>
                      <m:t> </m:t>
                    </m:r>
                  </m:oMath>
                </a14:m>
                <a:r>
                  <a:rPr lang="en-CN" sz="2000" dirty="0"/>
                  <a:t>]</a:t>
                </a:r>
              </a:p>
              <a:p>
                <a:pPr marL="0" indent="0">
                  <a:buNone/>
                  <a:defRPr/>
                </a:pPr>
                <a:endParaRPr lang="en-GB" altLang="en-CN" sz="2400" dirty="0">
                  <a:ea typeface="ＭＳ Ｐゴシック" panose="020B0600070205080204" pitchFamily="34" charset="-128"/>
                </a:endParaRPr>
              </a:p>
            </p:txBody>
          </p:sp>
        </mc:Choice>
        <mc:Fallback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9262"/>
                <a:ext cx="8435280" cy="5138738"/>
              </a:xfrm>
              <a:blipFill>
                <a:blip r:embed="rId2"/>
                <a:stretch>
                  <a:fillRect l="-451" t="-9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420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E5A554EE-7072-6B4A-AE26-D0789BE99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22238"/>
            <a:ext cx="7821612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MLE for the MM model</a:t>
            </a:r>
            <a:endParaRPr lang="en-GB" dirty="0"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7544" y="1597024"/>
                <a:ext cx="8435280" cy="513873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tr-TR" altLang="en-CN" sz="2400" dirty="0">
                    <a:ea typeface="ＭＳ Ｐゴシック" panose="020B0600070205080204" pitchFamily="34" charset="-128"/>
                  </a:rPr>
                  <a:t>In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the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MM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case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,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we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have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the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additional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term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Zb</a:t>
                </a:r>
                <a:endParaRPr lang="tr-TR" altLang="en-CN" sz="24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endParaRPr lang="tr-TR" altLang="en-CN" sz="1000" dirty="0">
                  <a:ea typeface="ＭＳ Ｐゴシック" panose="020B0600070205080204" pitchFamily="34" charset="-128"/>
                </a:endParaRPr>
              </a:p>
              <a:p>
                <a:pPr algn="ctr">
                  <a:buNone/>
                  <a:defRPr/>
                </a:pPr>
                <a:r>
                  <a:rPr lang="tr-TR" altLang="en-CN" sz="2400" b="1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y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=  X</a:t>
                </a:r>
                <a:r>
                  <a:rPr lang="tr-TR" altLang="en-CN" sz="2400" b="1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β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+ </a:t>
                </a:r>
                <a:r>
                  <a:rPr lang="tr-TR" altLang="en-CN" sz="2400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Z</a:t>
                </a:r>
                <a:r>
                  <a:rPr lang="tr-TR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b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+ </a:t>
                </a:r>
                <a:r>
                  <a:rPr lang="tr-TR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ε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    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where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  </a:t>
                </a:r>
                <a:r>
                  <a:rPr lang="el-GR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ε</a:t>
                </a:r>
                <a:r>
                  <a:rPr lang="el-GR" altLang="en-CN" sz="2400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∼N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( 0,σ</a:t>
                </a:r>
                <a:r>
                  <a:rPr lang="en-US" altLang="en-CN" sz="2400" baseline="-25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r</a:t>
                </a:r>
                <a:r>
                  <a:rPr lang="en-US" altLang="en-CN" sz="2400" baseline="30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2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I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)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,  </a:t>
                </a:r>
                <a:r>
                  <a:rPr lang="en-US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b</a:t>
                </a:r>
                <a:r>
                  <a:rPr lang="en-US" altLang="en-CN" sz="2400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~N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(0,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σ</a:t>
                </a:r>
                <a:r>
                  <a:rPr lang="en-US" altLang="en-CN" sz="2400" baseline="-25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q</a:t>
                </a:r>
                <a:r>
                  <a:rPr lang="en-US" altLang="en-CN" sz="2400" baseline="30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2</a:t>
                </a:r>
                <a:r>
                  <a:rPr lang="en-US" altLang="en-CN" sz="2400" dirty="0">
                    <a:solidFill>
                      <a:srgbClr val="0432FF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)</a:t>
                </a:r>
                <a:r>
                  <a:rPr lang="tr-TR" altLang="en-CN" sz="2000" dirty="0">
                    <a:ea typeface="ＭＳ Ｐゴシック" panose="020B0600070205080204" pitchFamily="34" charset="-128"/>
                  </a:rPr>
                  <a:t>	</a:t>
                </a:r>
              </a:p>
              <a:p>
                <a:pPr algn="ctr">
                  <a:buNone/>
                  <a:defRPr/>
                </a:pPr>
                <a:endParaRPr lang="en-US" altLang="en-CN" sz="10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US" altLang="en-CN" sz="2400" dirty="0">
                    <a:ea typeface="ＭＳ Ｐゴシック" panose="020B0600070205080204" pitchFamily="34" charset="-128"/>
                  </a:rPr>
                  <a:t>Now the covariance matrix is the form: </a:t>
                </a:r>
                <a14:m>
                  <m:oMath xmlns:m="http://schemas.openxmlformats.org/officeDocument/2006/math">
                    <m:r>
                      <a:rPr lang="en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 </m:t>
                    </m:r>
                    <m:r>
                      <a:rPr lang="en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sSubSup>
                      <m:sSubSupPr>
                        <m:ctrlP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Sup>
                      <m:sSubSupPr>
                        <m:ctrlP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CN" sz="2000" dirty="0"/>
              </a:p>
              <a:p>
                <a:pPr>
                  <a:defRPr/>
                </a:pPr>
                <a:endParaRPr lang="en-GB" altLang="en-CN" sz="12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US" altLang="en-CN" sz="2400" dirty="0">
                    <a:ea typeface="ＭＳ Ｐゴシック" panose="020B0600070205080204" pitchFamily="34" charset="-128"/>
                  </a:rPr>
                  <a:t>So the likelihood takes the same basic form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C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N" sz="20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N" sz="20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CN" sz="20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N" sz="20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  <a:p>
                <a:pPr>
                  <a:defRPr/>
                </a:pPr>
                <a:endParaRPr lang="en-US" altLang="en-CN" sz="10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GB" altLang="en-CN" sz="2400" dirty="0">
                    <a:ea typeface="ＭＳ Ｐゴシック" panose="020B0600070205080204" pitchFamily="34" charset="-128"/>
                  </a:rPr>
                  <a:t>Which yields the same general solution for coefficients:</a:t>
                </a:r>
              </a:p>
              <a:p>
                <a:pPr>
                  <a:defRPr/>
                </a:pPr>
                <a:endParaRPr lang="en-GB" altLang="en-CN" sz="12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sSup>
                        <m:sSupPr>
                          <m:ctrlP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N" sz="20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000" dirty="0">
                  <a:solidFill>
                    <a:srgbClr val="0432FF"/>
                  </a:solidFill>
                </a:endParaRPr>
              </a:p>
              <a:p>
                <a:pPr>
                  <a:defRPr/>
                </a:pPr>
                <a:endParaRPr lang="en-GB" altLang="en-CN" sz="10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GB" altLang="en-CN" sz="2400" dirty="0">
                    <a:ea typeface="ＭＳ Ｐゴシック" panose="020B0600070205080204" pitchFamily="34" charset="-128"/>
                  </a:rPr>
                  <a:t>(V is more complicated than I write it here)</a:t>
                </a:r>
              </a:p>
            </p:txBody>
          </p:sp>
        </mc:Choice>
        <mc:Fallback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1597024"/>
                <a:ext cx="8435280" cy="5138738"/>
              </a:xfrm>
              <a:blipFill>
                <a:blip r:embed="rId2"/>
                <a:stretch>
                  <a:fillRect l="-301" t="-9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11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4">
            <a:extLst>
              <a:ext uri="{FF2B5EF4-FFF2-40B4-BE49-F238E27FC236}">
                <a16:creationId xmlns:a16="http://schemas.microsoft.com/office/drawing/2014/main" id="{4CAB04C4-DFCF-9143-B76A-5597D2D964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438400"/>
            <a:ext cx="7543800" cy="1295400"/>
          </a:xfrm>
        </p:spPr>
        <p:txBody>
          <a:bodyPr/>
          <a:lstStyle/>
          <a:p>
            <a:pPr algn="ctr" eaLnBrk="1" hangingPunct="1"/>
            <a:r>
              <a:rPr lang="en-NZ" altLang="en-CN">
                <a:ea typeface="ＭＳ Ｐゴシック" panose="020B0600070205080204" pitchFamily="34" charset="-128"/>
              </a:rPr>
              <a:t>End of Lesson 3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>
            <a:extLst>
              <a:ext uri="{FF2B5EF4-FFF2-40B4-BE49-F238E27FC236}">
                <a16:creationId xmlns:a16="http://schemas.microsoft.com/office/drawing/2014/main" id="{4D570981-8A64-5A40-A3AE-EF333124B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CN" sz="2400">
                <a:ea typeface="ＭＳ Ｐゴシック" panose="020B0600070205080204" pitchFamily="34" charset="-128"/>
              </a:rPr>
              <a:t>Until now, we have treated all predictor variables as equal.</a:t>
            </a:r>
          </a:p>
          <a:p>
            <a:pPr eaLnBrk="1" hangingPunct="1"/>
            <a:r>
              <a:rPr lang="en-GB" altLang="en-CN" sz="2400">
                <a:ea typeface="ＭＳ Ｐゴシック" panose="020B0600070205080204" pitchFamily="34" charset="-128"/>
              </a:rPr>
              <a:t>However, we can distinguish two types of fundamentally different predictor variables called:</a:t>
            </a:r>
          </a:p>
          <a:p>
            <a:pPr eaLnBrk="1" hangingPunct="1"/>
            <a:r>
              <a:rPr lang="en-US" altLang="en-CN" sz="2400" u="sng">
                <a:ea typeface="ＭＳ Ｐゴシック" panose="020B0600070205080204" pitchFamily="34" charset="-128"/>
              </a:rPr>
              <a:t>F</a:t>
            </a:r>
            <a:r>
              <a:rPr lang="en-GB" altLang="en-CN" sz="2400" u="sng">
                <a:ea typeface="ＭＳ Ｐゴシック" panose="020B0600070205080204" pitchFamily="34" charset="-128"/>
              </a:rPr>
              <a:t>ixed effects</a:t>
            </a:r>
            <a:r>
              <a:rPr lang="en-GB" altLang="en-CN" sz="2400">
                <a:ea typeface="ＭＳ Ｐゴシック" panose="020B0600070205080204" pitchFamily="34" charset="-128"/>
              </a:rPr>
              <a:t>,   and</a:t>
            </a:r>
            <a:endParaRPr lang="en-GB" altLang="en-CN" sz="2400" u="sng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CN" sz="2400" u="sng">
                <a:ea typeface="ＭＳ Ｐゴシック" panose="020B0600070205080204" pitchFamily="34" charset="-128"/>
              </a:rPr>
              <a:t>R</a:t>
            </a:r>
            <a:r>
              <a:rPr lang="en-GB" altLang="en-CN" sz="2400" u="sng">
                <a:ea typeface="ＭＳ Ｐゴシック" panose="020B0600070205080204" pitchFamily="34" charset="-128"/>
              </a:rPr>
              <a:t>andom effects</a:t>
            </a:r>
          </a:p>
          <a:p>
            <a:pPr eaLnBrk="1" hangingPunct="1"/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6386" name="Rectangle 1">
            <a:extLst>
              <a:ext uri="{FF2B5EF4-FFF2-40B4-BE49-F238E27FC236}">
                <a16:creationId xmlns:a16="http://schemas.microsoft.com/office/drawing/2014/main" id="{DC818CDB-D381-9444-A2AC-D0D464220CD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altLang="en-CN">
                <a:ea typeface="ＭＳ Ｐゴシック" panose="020B0600070205080204" pitchFamily="34" charset="-128"/>
              </a:rPr>
              <a:t>Fixed and random effects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7F51400-EAE0-BF4A-B757-E6D014DB3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22238"/>
            <a:ext cx="7750175" cy="1295400"/>
          </a:xfrm>
        </p:spPr>
        <p:txBody>
          <a:bodyPr/>
          <a:lstStyle/>
          <a:p>
            <a:pPr eaLnBrk="1" hangingPunct="1"/>
            <a:r>
              <a:rPr lang="en-NZ" altLang="en-CN">
                <a:ea typeface="ＭＳ Ｐゴシック" panose="020B0600070205080204" pitchFamily="34" charset="-128"/>
              </a:rPr>
              <a:t>Fixed effects vs Random effects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AD16DC0-AB85-2946-BDA5-F8732BD577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805362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  <a:defRPr/>
            </a:pPr>
            <a:r>
              <a:rPr lang="en-GB" sz="2400" u="sng" dirty="0"/>
              <a:t>Fixed effects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sz="2400" dirty="0"/>
              <a:t>are the predictor variables that we are interested in.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sz="2400" dirty="0"/>
              <a:t>We want to understand their effect on the response variable (y).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400" u="sng" dirty="0"/>
              <a:t>T</a:t>
            </a:r>
            <a:r>
              <a:rPr lang="en-GB" sz="2400" u="sng" dirty="0"/>
              <a:t>hey are specifically referred to in our hypotheses.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sz="2400" dirty="0"/>
              <a:t>We can quantify/qualify their values. 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GB" sz="1000" dirty="0"/>
          </a:p>
          <a:p>
            <a:pPr eaLnBrk="1" hangingPunct="1">
              <a:buFont typeface="Wingdings" charset="0"/>
              <a:buChar char="l"/>
              <a:defRPr/>
            </a:pPr>
            <a:r>
              <a:rPr lang="en-GB" sz="2400" dirty="0"/>
              <a:t>e.g. 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GB" sz="2400" dirty="0"/>
              <a:t>Q: Do </a:t>
            </a:r>
            <a:r>
              <a:rPr lang="en-GB" sz="2400" u="sng" dirty="0"/>
              <a:t>forest types </a:t>
            </a:r>
            <a:r>
              <a:rPr lang="en-GB" sz="2400" dirty="0"/>
              <a:t>differ in their </a:t>
            </a:r>
            <a:r>
              <a:rPr lang="en-GB" sz="2400" u="sng" dirty="0"/>
              <a:t>understory productivity</a:t>
            </a:r>
            <a:r>
              <a:rPr lang="en-GB" sz="2400" dirty="0"/>
              <a:t>?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GB" sz="2400" dirty="0" err="1">
                <a:solidFill>
                  <a:srgbClr val="0000FF"/>
                </a:solidFill>
              </a:rPr>
              <a:t>redictor</a:t>
            </a:r>
            <a:r>
              <a:rPr lang="en-GB" sz="2400" dirty="0">
                <a:solidFill>
                  <a:srgbClr val="0000FF"/>
                </a:solidFill>
              </a:rPr>
              <a:t>: </a:t>
            </a:r>
            <a:r>
              <a:rPr lang="en-GB" sz="2400" dirty="0"/>
              <a:t>3 Forest types: beech, </a:t>
            </a:r>
            <a:r>
              <a:rPr lang="en-GB" sz="2400" dirty="0" err="1"/>
              <a:t>podocarp</a:t>
            </a:r>
            <a:r>
              <a:rPr lang="en-GB" sz="2400" dirty="0"/>
              <a:t>, mixed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solidFill>
                  <a:srgbClr val="0000FF"/>
                </a:solidFill>
              </a:rPr>
              <a:t>R</a:t>
            </a:r>
            <a:r>
              <a:rPr lang="en-GB" sz="2400" dirty="0" err="1">
                <a:solidFill>
                  <a:srgbClr val="0000FF"/>
                </a:solidFill>
              </a:rPr>
              <a:t>esponse</a:t>
            </a:r>
            <a:r>
              <a:rPr lang="en-GB" sz="2400" dirty="0">
                <a:solidFill>
                  <a:srgbClr val="0000FF"/>
                </a:solidFill>
              </a:rPr>
              <a:t>: </a:t>
            </a:r>
            <a:r>
              <a:rPr lang="en-GB" sz="2400" dirty="0"/>
              <a:t>understory biomass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25991AE9-A696-DF4F-A876-329E26F3E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 altLang="en-CN">
                <a:ea typeface="ＭＳ Ｐゴシック" panose="020B0600070205080204" pitchFamily="34" charset="-128"/>
              </a:rPr>
              <a:t>Fixed Effects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5C5DD32-80DD-194E-A6DA-A2BED5B7F9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76475"/>
            <a:ext cx="8229600" cy="4176713"/>
          </a:xfrm>
        </p:spPr>
        <p:txBody>
          <a:bodyPr/>
          <a:lstStyle/>
          <a:p>
            <a:pPr eaLnBrk="1" hangingPunct="1"/>
            <a:r>
              <a:rPr lang="en-NZ" altLang="en-CN" sz="2400">
                <a:ea typeface="ＭＳ Ｐゴシック" panose="020B0600070205080204" pitchFamily="34" charset="-128"/>
              </a:rPr>
              <a:t>Are we interested in effect sizes?</a:t>
            </a:r>
          </a:p>
          <a:p>
            <a:pPr eaLnBrk="1" hangingPunct="1"/>
            <a:r>
              <a:rPr lang="en-NZ" altLang="en-CN" sz="2400">
                <a:ea typeface="ＭＳ Ｐゴシック" panose="020B0600070205080204" pitchFamily="34" charset="-128"/>
              </a:rPr>
              <a:t>Are the factor levels informative?</a:t>
            </a:r>
          </a:p>
          <a:p>
            <a:pPr eaLnBrk="1" hangingPunct="1"/>
            <a:r>
              <a:rPr lang="en-NZ" altLang="en-CN" sz="2400">
                <a:ea typeface="ＭＳ Ｐゴシック" panose="020B0600070205080204" pitchFamily="34" charset="-128"/>
              </a:rPr>
              <a:t>Are the factor levels experimental manipulations?</a:t>
            </a:r>
          </a:p>
          <a:p>
            <a:pPr eaLnBrk="1" hangingPunct="1"/>
            <a:endParaRPr lang="en-NZ" altLang="en-CN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NZ" altLang="en-CN" sz="2400">
                <a:ea typeface="ＭＳ Ｐゴシック" panose="020B0600070205080204" pitchFamily="34" charset="-128"/>
              </a:rPr>
              <a:t>If yes, it is a fixed effect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8A9E851B-E620-374C-894C-5DC1BB51B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7848600" cy="1295400"/>
          </a:xfrm>
        </p:spPr>
        <p:txBody>
          <a:bodyPr/>
          <a:lstStyle/>
          <a:p>
            <a:pPr eaLnBrk="1" hangingPunct="1"/>
            <a:r>
              <a:rPr lang="en-NZ" altLang="en-CN">
                <a:ea typeface="ＭＳ Ｐゴシック" panose="020B0600070205080204" pitchFamily="34" charset="-128"/>
              </a:rPr>
              <a:t>Fixed Effects vs Random effects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EE90EB75-3F54-9048-8DF5-79B9DA4CF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8053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GB" altLang="en-CN" sz="2400" u="sng">
                <a:ea typeface="ＭＳ Ｐゴシック" panose="020B0600070205080204" pitchFamily="34" charset="-128"/>
              </a:rPr>
              <a:t>Random effects </a:t>
            </a:r>
          </a:p>
          <a:p>
            <a:pPr marL="0" indent="0" eaLnBrk="1" hangingPunct="1"/>
            <a:r>
              <a:rPr lang="en-GB" altLang="en-CN" sz="2400">
                <a:ea typeface="ＭＳ Ｐゴシック" panose="020B0600070205080204" pitchFamily="34" charset="-128"/>
              </a:rPr>
              <a:t>are additional variables we include in the model which can explain some of the variance in Y. </a:t>
            </a:r>
          </a:p>
          <a:p>
            <a:pPr marL="0" indent="0" eaLnBrk="1" hangingPunct="1"/>
            <a:r>
              <a:rPr lang="en-GB" altLang="en-CN" sz="2400">
                <a:ea typeface="ＭＳ Ｐゴシック" panose="020B0600070205080204" pitchFamily="34" charset="-128"/>
              </a:rPr>
              <a:t>We are not interested in them, but they are useful for two reasons:</a:t>
            </a:r>
          </a:p>
          <a:p>
            <a:pPr lvl="1" eaLnBrk="1" hangingPunct="1"/>
            <a:r>
              <a:rPr lang="en-GB" altLang="en-CN" sz="2400">
                <a:ea typeface="ＭＳ Ｐゴシック" panose="020B0600070205080204" pitchFamily="34" charset="-128"/>
              </a:rPr>
              <a:t>They </a:t>
            </a:r>
            <a:r>
              <a:rPr lang="en-GB" altLang="en-CN" sz="2400" u="sng">
                <a:ea typeface="ＭＳ Ｐゴシック" panose="020B0600070205080204" pitchFamily="34" charset="-128"/>
              </a:rPr>
              <a:t>increase our test power</a:t>
            </a:r>
            <a:r>
              <a:rPr lang="en-GB" altLang="en-CN" sz="2400">
                <a:ea typeface="ＭＳ Ｐゴシック" panose="020B0600070205080204" pitchFamily="34" charset="-128"/>
              </a:rPr>
              <a:t> as they </a:t>
            </a:r>
            <a:r>
              <a:rPr lang="en-GB" altLang="en-CN" sz="2400" u="sng">
                <a:ea typeface="ＭＳ Ｐゴシック" panose="020B0600070205080204" pitchFamily="34" charset="-128"/>
              </a:rPr>
              <a:t>reduce the residual error</a:t>
            </a:r>
            <a:r>
              <a:rPr lang="en-GB" altLang="en-CN" sz="2400">
                <a:ea typeface="ＭＳ Ｐゴシック" panose="020B0600070205080204" pitchFamily="34" charset="-128"/>
              </a:rPr>
              <a:t> by explaining some variance in our data </a:t>
            </a:r>
          </a:p>
          <a:p>
            <a:pPr lvl="1" eaLnBrk="1" hangingPunct="1"/>
            <a:r>
              <a:rPr lang="en-GB" altLang="en-CN" sz="2400">
                <a:ea typeface="ＭＳ Ｐゴシック" panose="020B0600070205080204" pitchFamily="34" charset="-128"/>
              </a:rPr>
              <a:t>More importantly, they correct for dependence between data points</a:t>
            </a:r>
          </a:p>
          <a:p>
            <a:pPr marL="0" indent="0" eaLnBrk="1" hangingPunct="1"/>
            <a:endParaRPr lang="en-GB" altLang="en-CN" sz="1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6E382880-2C99-A044-850C-0FEEBF87B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>
                <a:ea typeface="ＭＳ Ｐゴシック" panose="020B0600070205080204" pitchFamily="34" charset="-128"/>
              </a:rPr>
              <a:t>Why use MMs?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A32F7-8B2C-0C42-835A-324D5C9148E2}"/>
              </a:ext>
            </a:extLst>
          </p:cNvPr>
          <p:cNvSpPr txBox="1">
            <a:spLocks noChangeArrowheads="1"/>
          </p:cNvSpPr>
          <p:nvPr/>
        </p:nvSpPr>
        <p:spPr>
          <a:xfrm>
            <a:off x="468313" y="1700213"/>
            <a:ext cx="8229600" cy="42418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2400" dirty="0">
                <a:ea typeface="ＭＳ Ｐゴシック" pitchFamily="-1" charset="-128"/>
              </a:rPr>
              <a:t>To properly account for dependence structure of data and thus sidestep </a:t>
            </a:r>
            <a:r>
              <a:rPr lang="en-GB" sz="2400" dirty="0" err="1">
                <a:ea typeface="ＭＳ Ｐゴシック" pitchFamily="-1" charset="-128"/>
              </a:rPr>
              <a:t>pseudoreplication</a:t>
            </a:r>
            <a:r>
              <a:rPr lang="en-GB" sz="2400" b="1" dirty="0">
                <a:ea typeface="ＭＳ Ｐゴシック" pitchFamily="-1" charset="-128"/>
              </a:rPr>
              <a:t> </a:t>
            </a:r>
            <a:r>
              <a:rPr lang="en-GB" sz="2400" dirty="0">
                <a:ea typeface="ＭＳ Ｐゴシック" pitchFamily="-1" charset="-128"/>
              </a:rPr>
              <a:t>(dependency)</a:t>
            </a:r>
          </a:p>
          <a:p>
            <a:pPr>
              <a:defRPr/>
            </a:pPr>
            <a:r>
              <a:rPr lang="en-GB" sz="2400" dirty="0">
                <a:ea typeface="ＭＳ Ｐゴシック" pitchFamily="-1" charset="-128"/>
              </a:rPr>
              <a:t>To treat fixed and random effects appropriately</a:t>
            </a:r>
          </a:p>
          <a:p>
            <a:pPr lvl="1">
              <a:defRPr/>
            </a:pPr>
            <a:r>
              <a:rPr lang="en-GB" sz="2400" dirty="0">
                <a:ea typeface="ＭＳ Ｐゴシック" pitchFamily="-1" charset="-128"/>
              </a:rPr>
              <a:t>Fixed effects: Estimate and test</a:t>
            </a:r>
          </a:p>
          <a:p>
            <a:pPr lvl="1">
              <a:defRPr/>
            </a:pPr>
            <a:r>
              <a:rPr lang="en-GB" sz="2400" dirty="0">
                <a:ea typeface="ＭＳ Ｐゴシック" pitchFamily="-1" charset="-128"/>
              </a:rPr>
              <a:t>Random effects: Predict and test variance components</a:t>
            </a:r>
          </a:p>
          <a:p>
            <a:pPr>
              <a:defRPr/>
            </a:pPr>
            <a:r>
              <a:rPr lang="en-US" sz="2400" dirty="0">
                <a:ea typeface="ＭＳ Ｐゴシック" pitchFamily="-1" charset="-128"/>
              </a:rPr>
              <a:t>Get more appropriate estimates (including benefits of shrinkage -&gt; next lecture)</a:t>
            </a:r>
          </a:p>
          <a:p>
            <a:pPr>
              <a:defRPr/>
            </a:pPr>
            <a:r>
              <a:rPr lang="en-US" sz="2400" dirty="0">
                <a:ea typeface="ＭＳ Ｐゴシック" pitchFamily="-1" charset="-128"/>
              </a:rPr>
              <a:t>Get better residual distributions</a:t>
            </a:r>
          </a:p>
          <a:p>
            <a:pPr>
              <a:defRPr/>
            </a:pPr>
            <a:r>
              <a:rPr lang="en-US" sz="2400" dirty="0">
                <a:ea typeface="ＭＳ Ｐゴシック" pitchFamily="-1" charset="-128"/>
              </a:rPr>
              <a:t>To circumvent missing-value problems associated with ANOVA</a:t>
            </a:r>
            <a:endParaRPr lang="en-GB" sz="2400" dirty="0">
              <a:ea typeface="ＭＳ Ｐゴシック" pitchFamily="-1" charset="-128"/>
            </a:endParaRPr>
          </a:p>
          <a:p>
            <a:pPr marL="0" indent="0">
              <a:buFont typeface="Arial" pitchFamily="34" charset="0"/>
              <a:buNone/>
              <a:defRPr/>
            </a:pPr>
            <a:endParaRPr lang="en-GB" sz="2500" dirty="0">
              <a:ea typeface="ＭＳ Ｐゴシック" pitchFamily="-1" charset="-128"/>
            </a:endParaRPr>
          </a:p>
          <a:p>
            <a:pPr>
              <a:defRPr/>
            </a:pPr>
            <a:endParaRPr lang="en-GB" sz="2500" dirty="0">
              <a:ea typeface="ＭＳ Ｐゴシック" pitchFamily="-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Example: Spatial blocks</a:t>
            </a:r>
            <a:endParaRPr lang="en-GB" b="0" dirty="0">
              <a:cs typeface="+mj-cs"/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33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Height differences between  tree species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295D7-DD7B-E243-9261-AA3533C0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57" y="2636912"/>
            <a:ext cx="4532486" cy="17191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B1F00B-1599-3B4E-96CA-7B75168355F8}"/>
              </a:ext>
            </a:extLst>
          </p:cNvPr>
          <p:cNvCxnSpPr>
            <a:cxnSpLocks/>
          </p:cNvCxnSpPr>
          <p:nvPr/>
        </p:nvCxnSpPr>
        <p:spPr>
          <a:xfrm>
            <a:off x="5796136" y="314096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5F8E5F-EA1E-4445-A8E7-31FC4D243158}"/>
              </a:ext>
            </a:extLst>
          </p:cNvPr>
          <p:cNvCxnSpPr>
            <a:cxnSpLocks/>
          </p:cNvCxnSpPr>
          <p:nvPr/>
        </p:nvCxnSpPr>
        <p:spPr>
          <a:xfrm>
            <a:off x="3995936" y="306896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B7BED-1161-CB47-82F0-7A150BD5010A}"/>
              </a:ext>
            </a:extLst>
          </p:cNvPr>
          <p:cNvCxnSpPr>
            <a:cxnSpLocks/>
          </p:cNvCxnSpPr>
          <p:nvPr/>
        </p:nvCxnSpPr>
        <p:spPr>
          <a:xfrm>
            <a:off x="2627784" y="2564904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357FF1-475E-9E4B-B4EB-7633EA2B79EB}"/>
              </a:ext>
            </a:extLst>
          </p:cNvPr>
          <p:cNvCxnSpPr>
            <a:cxnSpLocks/>
          </p:cNvCxnSpPr>
          <p:nvPr/>
        </p:nvCxnSpPr>
        <p:spPr>
          <a:xfrm flipH="1">
            <a:off x="4435432" y="3117241"/>
            <a:ext cx="12166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65B59F-699C-DD45-B124-41C5D97AE1BE}"/>
              </a:ext>
            </a:extLst>
          </p:cNvPr>
          <p:cNvCxnSpPr>
            <a:cxnSpLocks/>
          </p:cNvCxnSpPr>
          <p:nvPr/>
        </p:nvCxnSpPr>
        <p:spPr>
          <a:xfrm flipH="1">
            <a:off x="2987824" y="2852936"/>
            <a:ext cx="12166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EF1B21-9864-CA41-A24B-CBAEF3D449FF}"/>
              </a:ext>
            </a:extLst>
          </p:cNvPr>
          <p:cNvCxnSpPr>
            <a:cxnSpLocks/>
          </p:cNvCxnSpPr>
          <p:nvPr/>
        </p:nvCxnSpPr>
        <p:spPr>
          <a:xfrm flipH="1">
            <a:off x="2779248" y="2420888"/>
            <a:ext cx="344893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9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Example: Spatial blocks</a:t>
            </a:r>
            <a:endParaRPr lang="en-GB" b="0" dirty="0">
              <a:cs typeface="+mj-cs"/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33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Height differences between  tree species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295D7-DD7B-E243-9261-AA3533C0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57" y="2636912"/>
            <a:ext cx="4532486" cy="1719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3F78D9-A1A1-7B40-9D55-9E275C2201D8}"/>
              </a:ext>
            </a:extLst>
          </p:cNvPr>
          <p:cNvSpPr/>
          <p:nvPr/>
        </p:nvSpPr>
        <p:spPr>
          <a:xfrm>
            <a:off x="2052467" y="2348880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66C5F-A21C-104E-BB3B-247C24182E8C}"/>
              </a:ext>
            </a:extLst>
          </p:cNvPr>
          <p:cNvSpPr/>
          <p:nvPr/>
        </p:nvSpPr>
        <p:spPr>
          <a:xfrm>
            <a:off x="3547033" y="2663011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21E84-A0F8-7240-A45E-5846AE39287A}"/>
              </a:ext>
            </a:extLst>
          </p:cNvPr>
          <p:cNvSpPr/>
          <p:nvPr/>
        </p:nvSpPr>
        <p:spPr>
          <a:xfrm>
            <a:off x="5248463" y="3062771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9C5585-DC30-4F40-9E12-D944C3DCD85F}"/>
              </a:ext>
            </a:extLst>
          </p:cNvPr>
          <p:cNvCxnSpPr>
            <a:cxnSpLocks/>
          </p:cNvCxnSpPr>
          <p:nvPr/>
        </p:nvCxnSpPr>
        <p:spPr>
          <a:xfrm>
            <a:off x="5796136" y="314096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40471-2B0D-1642-960E-DFD6BE9207AF}"/>
              </a:ext>
            </a:extLst>
          </p:cNvPr>
          <p:cNvCxnSpPr>
            <a:cxnSpLocks/>
          </p:cNvCxnSpPr>
          <p:nvPr/>
        </p:nvCxnSpPr>
        <p:spPr>
          <a:xfrm>
            <a:off x="3995936" y="306896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AAE53-FBD9-C744-9B55-3F79839C9F5D}"/>
              </a:ext>
            </a:extLst>
          </p:cNvPr>
          <p:cNvCxnSpPr>
            <a:cxnSpLocks/>
          </p:cNvCxnSpPr>
          <p:nvPr/>
        </p:nvCxnSpPr>
        <p:spPr>
          <a:xfrm>
            <a:off x="2627784" y="2564904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743C8-0301-7448-9844-9C4C34732F31}"/>
              </a:ext>
            </a:extLst>
          </p:cNvPr>
          <p:cNvCxnSpPr>
            <a:cxnSpLocks/>
          </p:cNvCxnSpPr>
          <p:nvPr/>
        </p:nvCxnSpPr>
        <p:spPr>
          <a:xfrm flipH="1">
            <a:off x="4435432" y="3117241"/>
            <a:ext cx="12166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FB3202-C4CA-124D-B64F-9F827378753C}"/>
              </a:ext>
            </a:extLst>
          </p:cNvPr>
          <p:cNvCxnSpPr>
            <a:cxnSpLocks/>
          </p:cNvCxnSpPr>
          <p:nvPr/>
        </p:nvCxnSpPr>
        <p:spPr>
          <a:xfrm flipH="1">
            <a:off x="2989719" y="2852936"/>
            <a:ext cx="12166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F1511A-50E2-6841-8FCF-A956C821B76F}"/>
              </a:ext>
            </a:extLst>
          </p:cNvPr>
          <p:cNvCxnSpPr>
            <a:cxnSpLocks/>
          </p:cNvCxnSpPr>
          <p:nvPr/>
        </p:nvCxnSpPr>
        <p:spPr>
          <a:xfrm flipH="1">
            <a:off x="2779248" y="2420888"/>
            <a:ext cx="344893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11768</TotalTime>
  <Words>1297</Words>
  <Application>Microsoft Macintosh PowerPoint</Application>
  <PresentationFormat>On-screen Show (4:3)</PresentationFormat>
  <Paragraphs>184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Wingdings</vt:lpstr>
      <vt:lpstr>Network</vt:lpstr>
      <vt:lpstr>Lesson 3</vt:lpstr>
      <vt:lpstr>Assumptions of linear models</vt:lpstr>
      <vt:lpstr>Fixed and random effects</vt:lpstr>
      <vt:lpstr>Fixed effects vs Random effects</vt:lpstr>
      <vt:lpstr>Fixed Effects</vt:lpstr>
      <vt:lpstr>Fixed Effects vs Random effects</vt:lpstr>
      <vt:lpstr>Why use MMs?</vt:lpstr>
      <vt:lpstr>Example: Spatial blocks</vt:lpstr>
      <vt:lpstr>Example: Spatial blocks</vt:lpstr>
      <vt:lpstr>Example: Spatial blocks</vt:lpstr>
      <vt:lpstr>Example: subject effects</vt:lpstr>
      <vt:lpstr>Example: subject effects</vt:lpstr>
      <vt:lpstr>MM: fixed and random effects</vt:lpstr>
      <vt:lpstr>Linear MMs in R:  lmer() statement</vt:lpstr>
      <vt:lpstr>Mixed models:  lmer() output</vt:lpstr>
      <vt:lpstr>LMMs: very simplified mathematics</vt:lpstr>
      <vt:lpstr>y =  Xβ +  Zb + ε   expanded</vt:lpstr>
      <vt:lpstr>MM: geometry</vt:lpstr>
      <vt:lpstr>MMs are solved with ML/REML</vt:lpstr>
      <vt:lpstr>Recall MLE for the linear model</vt:lpstr>
      <vt:lpstr>Recall MLE for the linear model</vt:lpstr>
      <vt:lpstr>MLE for the MM model</vt:lpstr>
      <vt:lpstr>End of Lesson 3</vt:lpstr>
    </vt:vector>
  </TitlesOfParts>
  <Company>University of Canterbury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309</dc:title>
  <dc:creator>jmt98</dc:creator>
  <cp:lastModifiedBy>Tomlinson Kyle</cp:lastModifiedBy>
  <cp:revision>239</cp:revision>
  <dcterms:created xsi:type="dcterms:W3CDTF">2012-10-28T03:40:24Z</dcterms:created>
  <dcterms:modified xsi:type="dcterms:W3CDTF">2022-05-09T23:58:13Z</dcterms:modified>
</cp:coreProperties>
</file>